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sldIdLst>
    <p:sldId id="266" r:id="rId2"/>
    <p:sldId id="267" r:id="rId3"/>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78937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44958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82BF3A-AAE4-4094-9641-AB3DB0D8B26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7552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D61C78A-9489-4230-A732-C561AF3AECBD}" type="datetimeFigureOut">
              <a:rPr lang="en-US" smtClean="0"/>
              <a:t>22/03/13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2632620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D61C78A-9489-4230-A732-C561AF3AECBD}" type="datetimeFigureOut">
              <a:rPr lang="en-US" smtClean="0"/>
              <a:t>22/03/13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82BF3A-AAE4-4094-9641-AB3DB0D8B26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5632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D61C78A-9489-4230-A732-C561AF3AECBD}" type="datetimeFigureOut">
              <a:rPr lang="en-US" smtClean="0"/>
              <a:t>22/03/13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4015689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3900791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44611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57595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61C78A-9489-4230-A732-C561AF3AECBD}" type="datetimeFigureOut">
              <a:rPr lang="en-US" smtClean="0"/>
              <a:t>22/03/13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73074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61C78A-9489-4230-A732-C561AF3AECBD}" type="datetimeFigureOut">
              <a:rPr lang="en-US" smtClean="0"/>
              <a:t>22/03/13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1049189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61C78A-9489-4230-A732-C561AF3AECBD}" type="datetimeFigureOut">
              <a:rPr lang="en-US" smtClean="0"/>
              <a:t>22/03/13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554848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61C78A-9489-4230-A732-C561AF3AECBD}" type="datetimeFigureOut">
              <a:rPr lang="en-US" smtClean="0"/>
              <a:t>22/03/13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1315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1C78A-9489-4230-A732-C561AF3AECBD}" type="datetimeFigureOut">
              <a:rPr lang="en-US" smtClean="0"/>
              <a:t>22/03/13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419736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1C78A-9489-4230-A732-C561AF3AECBD}" type="datetimeFigureOut">
              <a:rPr lang="en-US" smtClean="0"/>
              <a:t>22/03/13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414240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1C78A-9489-4230-A732-C561AF3AECBD}" type="datetimeFigureOut">
              <a:rPr lang="en-US" smtClean="0"/>
              <a:t>22/03/13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82BF3A-AAE4-4094-9641-AB3DB0D8B26A}" type="slidenum">
              <a:rPr lang="en-US" smtClean="0"/>
              <a:t>‹#›</a:t>
            </a:fld>
            <a:endParaRPr lang="en-US"/>
          </a:p>
        </p:txBody>
      </p:sp>
    </p:spTree>
    <p:extLst>
      <p:ext uri="{BB962C8B-B14F-4D97-AF65-F5344CB8AC3E}">
        <p14:creationId xmlns:p14="http://schemas.microsoft.com/office/powerpoint/2010/main" val="331551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D61C78A-9489-4230-A732-C561AF3AECBD}" type="datetimeFigureOut">
              <a:rPr lang="en-US" smtClean="0"/>
              <a:t>22/03/13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82BF3A-AAE4-4094-9641-AB3DB0D8B26A}" type="slidenum">
              <a:rPr lang="en-US" smtClean="0"/>
              <a:t>‹#›</a:t>
            </a:fld>
            <a:endParaRPr lang="en-US"/>
          </a:p>
        </p:txBody>
      </p:sp>
    </p:spTree>
    <p:extLst>
      <p:ext uri="{BB962C8B-B14F-4D97-AF65-F5344CB8AC3E}">
        <p14:creationId xmlns:p14="http://schemas.microsoft.com/office/powerpoint/2010/main" val="30502552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usam.abdulaali@uobasrah.edu.iq"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57463" y="2357437"/>
            <a:ext cx="7186612" cy="3539430"/>
          </a:xfrm>
          <a:prstGeom prst="rect">
            <a:avLst/>
          </a:prstGeom>
        </p:spPr>
        <p:txBody>
          <a:bodyPr wrap="square">
            <a:spAutoFit/>
          </a:bodyPr>
          <a:lstStyle/>
          <a:p>
            <a:pPr algn="ctr"/>
            <a:r>
              <a:rPr lang="ar-SA" sz="3200" dirty="0" smtClean="0"/>
              <a:t>المدرس </a:t>
            </a:r>
            <a:r>
              <a:rPr lang="ar-SA" sz="3200" dirty="0"/>
              <a:t>الدكتور حسام حسن عبد </a:t>
            </a:r>
            <a:r>
              <a:rPr lang="ar-SA" sz="3200" dirty="0" smtClean="0"/>
              <a:t>العالي</a:t>
            </a:r>
            <a:endParaRPr lang="ar-SA" sz="3200" dirty="0"/>
          </a:p>
          <a:p>
            <a:pPr algn="ctr"/>
            <a:r>
              <a:rPr lang="ar-SA" sz="3200" dirty="0"/>
              <a:t>قسم علوم التربة والموارد المائية</a:t>
            </a:r>
          </a:p>
          <a:p>
            <a:pPr algn="ctr"/>
            <a:r>
              <a:rPr lang="ar-SA" sz="3200" dirty="0"/>
              <a:t>كلية </a:t>
            </a:r>
            <a:r>
              <a:rPr lang="ar-SA" sz="3200" dirty="0" smtClean="0"/>
              <a:t>الزراعة - </a:t>
            </a:r>
            <a:r>
              <a:rPr lang="ar-SA" sz="3200" dirty="0"/>
              <a:t>جامعة البصرة</a:t>
            </a:r>
          </a:p>
          <a:p>
            <a:pPr algn="ctr"/>
            <a:r>
              <a:rPr lang="en-US" sz="3200" dirty="0" smtClean="0">
                <a:solidFill>
                  <a:srgbClr val="00B0F0"/>
                </a:solidFill>
                <a:hlinkClick r:id="rId2"/>
              </a:rPr>
              <a:t>husam.abdulaali@uobasrah.edu.iq</a:t>
            </a:r>
            <a:endParaRPr lang="ar-SA" sz="3200" dirty="0" smtClean="0">
              <a:solidFill>
                <a:srgbClr val="00B0F0"/>
              </a:solidFill>
            </a:endParaRPr>
          </a:p>
          <a:p>
            <a:pPr algn="ctr"/>
            <a:r>
              <a:rPr lang="en-US" sz="3200" dirty="0">
                <a:solidFill>
                  <a:srgbClr val="0070C0"/>
                </a:solidFill>
              </a:rPr>
              <a:t>Class code: </a:t>
            </a:r>
            <a:r>
              <a:rPr lang="en-US" sz="3200" dirty="0" err="1">
                <a:solidFill>
                  <a:srgbClr val="0070C0"/>
                </a:solidFill>
              </a:rPr>
              <a:t>wxtczgf</a:t>
            </a:r>
            <a:endParaRPr lang="ar-SA" sz="3200" dirty="0">
              <a:solidFill>
                <a:srgbClr val="0070C0"/>
              </a:solidFill>
            </a:endParaRPr>
          </a:p>
          <a:p>
            <a:pPr algn="ctr"/>
            <a:r>
              <a:rPr lang="en-US" sz="3200" dirty="0">
                <a:solidFill>
                  <a:srgbClr val="0070C0"/>
                </a:solidFill>
              </a:rPr>
              <a:t>https://meet.google.com/kdb-bbza-zfg</a:t>
            </a:r>
          </a:p>
        </p:txBody>
      </p:sp>
      <p:sp>
        <p:nvSpPr>
          <p:cNvPr id="5" name="Title 1"/>
          <p:cNvSpPr>
            <a:spLocks noGrp="1"/>
          </p:cNvSpPr>
          <p:nvPr>
            <p:ph type="ctrTitle"/>
          </p:nvPr>
        </p:nvSpPr>
        <p:spPr>
          <a:xfrm>
            <a:off x="1085850" y="514350"/>
            <a:ext cx="10539411" cy="1314450"/>
          </a:xfrm>
        </p:spPr>
        <p:txBody>
          <a:bodyPr>
            <a:normAutofit fontScale="90000"/>
          </a:bodyPr>
          <a:lstStyle/>
          <a:p>
            <a:r>
              <a:rPr lang="ar-SA" sz="8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مادة تسوية وتعديل الاراضي</a:t>
            </a:r>
          </a:p>
        </p:txBody>
      </p:sp>
    </p:spTree>
    <p:extLst>
      <p:ext uri="{BB962C8B-B14F-4D97-AF65-F5344CB8AC3E}">
        <p14:creationId xmlns:p14="http://schemas.microsoft.com/office/powerpoint/2010/main" val="1092522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43063" y="463550"/>
                <a:ext cx="10248900" cy="2093913"/>
              </a:xfrm>
            </p:spPr>
            <p:txBody>
              <a:bodyPr>
                <a:normAutofit fontScale="85000" lnSpcReduction="10000"/>
              </a:bodyPr>
              <a:lstStyle/>
              <a:p>
                <a14:m>
                  <m:oMath xmlns:m="http://schemas.openxmlformats.org/officeDocument/2006/math">
                    <m:r>
                      <a:rPr lang="en-US" sz="3600" i="1">
                        <a:latin typeface="Cambria Math" panose="02040503050406030204" pitchFamily="18" charset="0"/>
                      </a:rPr>
                      <m:t>𝑑</m:t>
                    </m:r>
                    <m:r>
                      <a:rPr lang="en-US" sz="3600" i="1">
                        <a:latin typeface="Cambria Math" panose="02040503050406030204" pitchFamily="18" charset="0"/>
                      </a:rPr>
                      <m:t>=</m:t>
                    </m:r>
                    <m:box>
                      <m:boxPr>
                        <m:ctrlPr>
                          <a:rPr lang="en-US" sz="3600" i="1">
                            <a:latin typeface="Cambria Math" panose="02040503050406030204" pitchFamily="18" charset="0"/>
                          </a:rPr>
                        </m:ctrlPr>
                      </m:boxPr>
                      <m:e>
                        <m:argPr>
                          <m:argSz m:val="-1"/>
                        </m:argPr>
                        <m:f>
                          <m:fPr>
                            <m:ctrlPr>
                              <a:rPr lang="en-US" sz="3600" i="1">
                                <a:latin typeface="Cambria Math" panose="02040503050406030204" pitchFamily="18" charset="0"/>
                              </a:rPr>
                            </m:ctrlPr>
                          </m:fPr>
                          <m:num>
                            <m:d>
                              <m:dPr>
                                <m:ctrlPr>
                                  <a:rPr lang="en-US" sz="3600" i="1">
                                    <a:latin typeface="Cambria Math" panose="02040503050406030204" pitchFamily="18" charset="0"/>
                                  </a:rPr>
                                </m:ctrlPr>
                              </m:dPr>
                              <m:e>
                                <m:sSub>
                                  <m:sSubPr>
                                    <m:ctrlPr>
                                      <a:rPr lang="en-US" sz="3600" i="1">
                                        <a:latin typeface="Cambria Math" panose="02040503050406030204" pitchFamily="18" charset="0"/>
                                      </a:rPr>
                                    </m:ctrlPr>
                                  </m:sSubPr>
                                  <m:e>
                                    <m:r>
                                      <a:rPr lang="en-US" sz="3600" i="1">
                                        <a:latin typeface="Cambria Math" panose="02040503050406030204" pitchFamily="18" charset="0"/>
                                      </a:rPr>
                                      <m:t>𝑎</m:t>
                                    </m:r>
                                  </m:e>
                                  <m:sub>
                                    <m:r>
                                      <a:rPr lang="en-US" sz="3600" i="1">
                                        <a:latin typeface="Cambria Math" panose="02040503050406030204" pitchFamily="18" charset="0"/>
                                      </a:rPr>
                                      <m:t>1</m:t>
                                    </m:r>
                                  </m:sub>
                                </m:sSub>
                                <m:r>
                                  <a:rPr lang="en-US" sz="3600" i="1">
                                    <a:latin typeface="Cambria Math" panose="02040503050406030204" pitchFamily="18" charset="0"/>
                                  </a:rPr>
                                  <m:t>−</m:t>
                                </m:r>
                                <m:sSub>
                                  <m:sSubPr>
                                    <m:ctrlPr>
                                      <a:rPr lang="en-US" sz="3600" i="1">
                                        <a:latin typeface="Cambria Math" panose="02040503050406030204" pitchFamily="18" charset="0"/>
                                      </a:rPr>
                                    </m:ctrlPr>
                                  </m:sSubPr>
                                  <m:e>
                                    <m:r>
                                      <a:rPr lang="en-US" sz="3600" i="1">
                                        <a:latin typeface="Cambria Math" panose="02040503050406030204" pitchFamily="18" charset="0"/>
                                      </a:rPr>
                                      <m:t>𝑏</m:t>
                                    </m:r>
                                  </m:e>
                                  <m:sub>
                                    <m:r>
                                      <a:rPr lang="en-US" sz="3600" i="1">
                                        <a:latin typeface="Cambria Math" panose="02040503050406030204" pitchFamily="18" charset="0"/>
                                      </a:rPr>
                                      <m:t>1</m:t>
                                    </m:r>
                                  </m:sub>
                                </m:sSub>
                              </m:e>
                            </m:d>
                            <m:r>
                              <a:rPr lang="en-US" sz="3600" i="1">
                                <a:latin typeface="Cambria Math" panose="02040503050406030204" pitchFamily="18" charset="0"/>
                              </a:rPr>
                              <m:t>+(</m:t>
                            </m:r>
                            <m:sSub>
                              <m:sSubPr>
                                <m:ctrlPr>
                                  <a:rPr lang="en-US" sz="3600" i="1">
                                    <a:latin typeface="Cambria Math" panose="02040503050406030204" pitchFamily="18" charset="0"/>
                                  </a:rPr>
                                </m:ctrlPr>
                              </m:sSubPr>
                              <m:e>
                                <m:r>
                                  <a:rPr lang="en-US" sz="3600" i="1">
                                    <a:latin typeface="Cambria Math" panose="02040503050406030204" pitchFamily="18" charset="0"/>
                                  </a:rPr>
                                  <m:t>𝑎</m:t>
                                </m:r>
                              </m:e>
                              <m:sub>
                                <m:r>
                                  <a:rPr lang="en-US" sz="3600" i="1">
                                    <a:latin typeface="Cambria Math" panose="02040503050406030204" pitchFamily="18" charset="0"/>
                                  </a:rPr>
                                  <m:t>2</m:t>
                                </m:r>
                              </m:sub>
                            </m:sSub>
                            <m:r>
                              <a:rPr lang="en-US" sz="3600" i="1">
                                <a:latin typeface="Cambria Math" panose="02040503050406030204" pitchFamily="18" charset="0"/>
                              </a:rPr>
                              <m:t>−</m:t>
                            </m:r>
                            <m:sSub>
                              <m:sSubPr>
                                <m:ctrlPr>
                                  <a:rPr lang="en-US" sz="3600" i="1">
                                    <a:latin typeface="Cambria Math" panose="02040503050406030204" pitchFamily="18" charset="0"/>
                                  </a:rPr>
                                </m:ctrlPr>
                              </m:sSubPr>
                              <m:e>
                                <m:r>
                                  <a:rPr lang="en-US" sz="3600" i="1">
                                    <a:latin typeface="Cambria Math" panose="02040503050406030204" pitchFamily="18" charset="0"/>
                                  </a:rPr>
                                  <m:t>𝑏</m:t>
                                </m:r>
                              </m:e>
                              <m:sub>
                                <m:r>
                                  <a:rPr lang="en-US" sz="3600" i="1">
                                    <a:latin typeface="Cambria Math" panose="02040503050406030204" pitchFamily="18" charset="0"/>
                                  </a:rPr>
                                  <m:t>2</m:t>
                                </m:r>
                              </m:sub>
                            </m:sSub>
                            <m:r>
                              <a:rPr lang="en-US" sz="3600" i="1">
                                <a:latin typeface="Cambria Math" panose="02040503050406030204" pitchFamily="18" charset="0"/>
                              </a:rPr>
                              <m:t>)</m:t>
                            </m:r>
                          </m:num>
                          <m:den>
                            <m:r>
                              <a:rPr lang="en-US" sz="3600" i="1">
                                <a:latin typeface="Cambria Math" panose="02040503050406030204" pitchFamily="18" charset="0"/>
                              </a:rPr>
                              <m:t>2</m:t>
                            </m:r>
                          </m:den>
                        </m:f>
                      </m:e>
                    </m:box>
                  </m:oMath>
                </a14:m>
                <a:endParaRPr lang="en-US" sz="3600" dirty="0"/>
              </a:p>
              <a:p>
                <a14:m>
                  <m:oMath xmlns:m="http://schemas.openxmlformats.org/officeDocument/2006/math">
                    <m:r>
                      <a:rPr lang="en-US" sz="3600" i="1">
                        <a:latin typeface="Cambria Math" panose="02040503050406030204" pitchFamily="18" charset="0"/>
                      </a:rPr>
                      <m:t>𝑑</m:t>
                    </m:r>
                    <m:r>
                      <a:rPr lang="en-US" sz="3600" i="1">
                        <a:latin typeface="Cambria Math" panose="02040503050406030204" pitchFamily="18" charset="0"/>
                      </a:rPr>
                      <m:t>=</m:t>
                    </m:r>
                    <m:box>
                      <m:boxPr>
                        <m:ctrlPr>
                          <a:rPr lang="en-US" sz="3600" i="1">
                            <a:latin typeface="Cambria Math" panose="02040503050406030204" pitchFamily="18" charset="0"/>
                          </a:rPr>
                        </m:ctrlPr>
                      </m:boxPr>
                      <m:e>
                        <m:argPr>
                          <m:argSz m:val="-1"/>
                        </m:argPr>
                        <m:f>
                          <m:fPr>
                            <m:ctrlPr>
                              <a:rPr lang="en-US" sz="3600" i="1">
                                <a:latin typeface="Cambria Math" panose="02040503050406030204" pitchFamily="18" charset="0"/>
                              </a:rPr>
                            </m:ctrlPr>
                          </m:fPr>
                          <m:num>
                            <m:d>
                              <m:dPr>
                                <m:ctrlPr>
                                  <a:rPr lang="en-US" sz="3600" i="1">
                                    <a:latin typeface="Cambria Math" panose="02040503050406030204" pitchFamily="18" charset="0"/>
                                  </a:rPr>
                                </m:ctrlPr>
                              </m:dPr>
                              <m:e>
                                <m:r>
                                  <a:rPr lang="en-US" sz="3600" i="1">
                                    <a:latin typeface="Cambria Math" panose="02040503050406030204" pitchFamily="18" charset="0"/>
                                  </a:rPr>
                                  <m:t>2</m:t>
                                </m:r>
                                <m:r>
                                  <a:rPr lang="en-US" sz="3600" i="1">
                                    <a:latin typeface="Cambria Math" panose="02040503050406030204" pitchFamily="18" charset="0"/>
                                  </a:rPr>
                                  <m:t>.</m:t>
                                </m:r>
                                <m:r>
                                  <a:rPr lang="en-US" sz="3600" i="1">
                                    <a:latin typeface="Cambria Math" panose="02040503050406030204" pitchFamily="18" charset="0"/>
                                  </a:rPr>
                                  <m:t>243</m:t>
                                </m:r>
                                <m:r>
                                  <a:rPr lang="en-US" sz="3600" i="1">
                                    <a:latin typeface="Cambria Math" panose="02040503050406030204" pitchFamily="18" charset="0"/>
                                  </a:rPr>
                                  <m:t>−</m:t>
                                </m:r>
                                <m:r>
                                  <a:rPr lang="en-US" sz="3600" i="1">
                                    <a:latin typeface="Cambria Math" panose="02040503050406030204" pitchFamily="18" charset="0"/>
                                  </a:rPr>
                                  <m:t>3</m:t>
                                </m:r>
                                <m:r>
                                  <a:rPr lang="en-US" sz="3600" i="1">
                                    <a:latin typeface="Cambria Math" panose="02040503050406030204" pitchFamily="18" charset="0"/>
                                  </a:rPr>
                                  <m:t>.</m:t>
                                </m:r>
                                <m:r>
                                  <a:rPr lang="en-US" sz="3600" i="1">
                                    <a:latin typeface="Cambria Math" panose="02040503050406030204" pitchFamily="18" charset="0"/>
                                  </a:rPr>
                                  <m:t>391</m:t>
                                </m:r>
                              </m:e>
                            </m:d>
                            <m:r>
                              <a:rPr lang="en-US" sz="3600" i="1">
                                <a:latin typeface="Cambria Math" panose="02040503050406030204" pitchFamily="18" charset="0"/>
                              </a:rPr>
                              <m:t>+(</m:t>
                            </m:r>
                            <m:r>
                              <a:rPr lang="en-US" sz="3600" i="1">
                                <a:latin typeface="Cambria Math" panose="02040503050406030204" pitchFamily="18" charset="0"/>
                              </a:rPr>
                              <m:t>1</m:t>
                            </m:r>
                            <m:r>
                              <a:rPr lang="en-US" sz="3600" i="1">
                                <a:latin typeface="Cambria Math" panose="02040503050406030204" pitchFamily="18" charset="0"/>
                              </a:rPr>
                              <m:t>.</m:t>
                            </m:r>
                            <m:r>
                              <a:rPr lang="en-US" sz="3600" i="1">
                                <a:latin typeface="Cambria Math" panose="02040503050406030204" pitchFamily="18" charset="0"/>
                              </a:rPr>
                              <m:t>889</m:t>
                            </m:r>
                            <m:r>
                              <a:rPr lang="en-US" sz="3600" i="1">
                                <a:latin typeface="Cambria Math" panose="02040503050406030204" pitchFamily="18" charset="0"/>
                              </a:rPr>
                              <m:t>−</m:t>
                            </m:r>
                            <m:r>
                              <a:rPr lang="en-US" sz="3600" i="1">
                                <a:latin typeface="Cambria Math" panose="02040503050406030204" pitchFamily="18" charset="0"/>
                              </a:rPr>
                              <m:t>3</m:t>
                            </m:r>
                            <m:r>
                              <a:rPr lang="en-US" sz="3600" i="1">
                                <a:latin typeface="Cambria Math" panose="02040503050406030204" pitchFamily="18" charset="0"/>
                              </a:rPr>
                              <m:t>.</m:t>
                            </m:r>
                            <m:r>
                              <a:rPr lang="en-US" sz="3600" i="1">
                                <a:latin typeface="Cambria Math" panose="02040503050406030204" pitchFamily="18" charset="0"/>
                              </a:rPr>
                              <m:t>041</m:t>
                            </m:r>
                            <m:r>
                              <a:rPr lang="en-US" sz="3600" i="1">
                                <a:latin typeface="Cambria Math" panose="02040503050406030204" pitchFamily="18" charset="0"/>
                              </a:rPr>
                              <m:t>)</m:t>
                            </m:r>
                          </m:num>
                          <m:den>
                            <m:r>
                              <a:rPr lang="en-US" sz="3600" i="1">
                                <a:latin typeface="Cambria Math" panose="02040503050406030204" pitchFamily="18" charset="0"/>
                              </a:rPr>
                              <m:t>2</m:t>
                            </m:r>
                          </m:den>
                        </m:f>
                      </m:e>
                    </m:box>
                    <m:r>
                      <a:rPr lang="en-US" sz="3600" i="1">
                        <a:latin typeface="Cambria Math" panose="02040503050406030204" pitchFamily="18" charset="0"/>
                      </a:rPr>
                      <m:t>=−</m:t>
                    </m:r>
                    <m:r>
                      <a:rPr lang="en-US" sz="3600" i="1">
                        <a:latin typeface="Cambria Math" panose="02040503050406030204" pitchFamily="18" charset="0"/>
                      </a:rPr>
                      <m:t>1</m:t>
                    </m:r>
                    <m:r>
                      <a:rPr lang="en-US" sz="3600" i="1">
                        <a:latin typeface="Cambria Math" panose="02040503050406030204" pitchFamily="18" charset="0"/>
                      </a:rPr>
                      <m:t>.</m:t>
                    </m:r>
                    <m:r>
                      <a:rPr lang="en-US" sz="3600" i="1">
                        <a:latin typeface="Cambria Math" panose="02040503050406030204" pitchFamily="18" charset="0"/>
                      </a:rPr>
                      <m:t>15</m:t>
                    </m:r>
                    <m:r>
                      <a:rPr lang="en-US" sz="3600" i="1">
                        <a:latin typeface="Cambria Math" panose="02040503050406030204" pitchFamily="18" charset="0"/>
                      </a:rPr>
                      <m:t>𝑚</m:t>
                    </m:r>
                  </m:oMath>
                </a14:m>
                <a:endParaRPr lang="en-US" sz="3600" dirty="0"/>
              </a:p>
              <a:p>
                <a14:m>
                  <m:oMath xmlns:m="http://schemas.openxmlformats.org/officeDocument/2006/math">
                    <m:r>
                      <a:rPr lang="en-US" sz="3600" i="1">
                        <a:latin typeface="Cambria Math" panose="02040503050406030204" pitchFamily="18" charset="0"/>
                      </a:rPr>
                      <m:t>𝑅</m:t>
                    </m:r>
                    <m:r>
                      <a:rPr lang="en-US" sz="3600" i="1">
                        <a:latin typeface="Cambria Math" panose="02040503050406030204" pitchFamily="18" charset="0"/>
                      </a:rPr>
                      <m:t>.</m:t>
                    </m:r>
                    <m:r>
                      <a:rPr lang="en-US" sz="3600" i="1">
                        <a:latin typeface="Cambria Math" panose="02040503050406030204" pitchFamily="18" charset="0"/>
                      </a:rPr>
                      <m:t>𝐿</m:t>
                    </m:r>
                    <m:r>
                      <a:rPr lang="en-US" sz="3600" i="1">
                        <a:latin typeface="Cambria Math" panose="02040503050406030204" pitchFamily="18" charset="0"/>
                      </a:rPr>
                      <m:t> ( </m:t>
                    </m:r>
                    <m:r>
                      <a:rPr lang="en-US" sz="3600" i="1">
                        <a:latin typeface="Cambria Math" panose="02040503050406030204" pitchFamily="18" charset="0"/>
                      </a:rPr>
                      <m:t>𝐵</m:t>
                    </m:r>
                    <m:r>
                      <a:rPr lang="en-US" sz="3600" i="1">
                        <a:latin typeface="Cambria Math" panose="02040503050406030204" pitchFamily="18" charset="0"/>
                      </a:rPr>
                      <m:t> ) = </m:t>
                    </m:r>
                    <m:r>
                      <a:rPr lang="en-US" sz="3600" i="1">
                        <a:latin typeface="Cambria Math" panose="02040503050406030204" pitchFamily="18" charset="0"/>
                      </a:rPr>
                      <m:t>𝑅</m:t>
                    </m:r>
                    <m:r>
                      <a:rPr lang="en-US" sz="3600" i="1">
                        <a:latin typeface="Cambria Math" panose="02040503050406030204" pitchFamily="18" charset="0"/>
                      </a:rPr>
                      <m:t>.</m:t>
                    </m:r>
                    <m:r>
                      <a:rPr lang="en-US" sz="3600" i="1">
                        <a:latin typeface="Cambria Math" panose="02040503050406030204" pitchFamily="18" charset="0"/>
                      </a:rPr>
                      <m:t>𝐿</m:t>
                    </m:r>
                    <m:r>
                      <a:rPr lang="en-US" sz="3600" i="1">
                        <a:latin typeface="Cambria Math" panose="02040503050406030204" pitchFamily="18" charset="0"/>
                      </a:rPr>
                      <m:t> ( </m:t>
                    </m:r>
                    <m:r>
                      <a:rPr lang="en-US" sz="3600" i="1">
                        <a:latin typeface="Cambria Math" panose="02040503050406030204" pitchFamily="18" charset="0"/>
                      </a:rPr>
                      <m:t>𝐴</m:t>
                    </m:r>
                    <m:r>
                      <a:rPr lang="en-US" sz="3600" i="1">
                        <a:latin typeface="Cambria Math" panose="02040503050406030204" pitchFamily="18" charset="0"/>
                      </a:rPr>
                      <m:t> ) + </m:t>
                    </m:r>
                    <m:r>
                      <a:rPr lang="en-US" sz="3600" i="1">
                        <a:latin typeface="Cambria Math" panose="02040503050406030204" pitchFamily="18" charset="0"/>
                      </a:rPr>
                      <m:t>𝑑</m:t>
                    </m:r>
                    <m:r>
                      <a:rPr lang="en-US" sz="3600" i="1">
                        <a:latin typeface="Cambria Math" panose="02040503050406030204" pitchFamily="18" charset="0"/>
                      </a:rPr>
                      <m:t> = </m:t>
                    </m:r>
                    <m:r>
                      <a:rPr lang="en-US" sz="3600" i="1">
                        <a:latin typeface="Cambria Math" panose="02040503050406030204" pitchFamily="18" charset="0"/>
                      </a:rPr>
                      <m:t>100</m:t>
                    </m:r>
                    <m:r>
                      <a:rPr lang="en-US" sz="3600" i="1">
                        <a:latin typeface="Cambria Math" panose="02040503050406030204" pitchFamily="18" charset="0"/>
                      </a:rPr>
                      <m:t> − </m:t>
                    </m:r>
                    <m:r>
                      <a:rPr lang="en-US" sz="3600" i="1">
                        <a:latin typeface="Cambria Math" panose="02040503050406030204" pitchFamily="18" charset="0"/>
                      </a:rPr>
                      <m:t>1</m:t>
                    </m:r>
                    <m:r>
                      <a:rPr lang="en-US" sz="3600" i="1">
                        <a:latin typeface="Cambria Math" panose="02040503050406030204" pitchFamily="18" charset="0"/>
                      </a:rPr>
                      <m:t>.</m:t>
                    </m:r>
                    <m:r>
                      <a:rPr lang="en-US" sz="3600" i="1">
                        <a:latin typeface="Cambria Math" panose="02040503050406030204" pitchFamily="18" charset="0"/>
                      </a:rPr>
                      <m:t>15</m:t>
                    </m:r>
                    <m:r>
                      <a:rPr lang="en-US" sz="3600" i="1">
                        <a:latin typeface="Cambria Math" panose="02040503050406030204" pitchFamily="18" charset="0"/>
                      </a:rPr>
                      <m:t> = </m:t>
                    </m:r>
                    <m:r>
                      <a:rPr lang="en-US" sz="3600" i="1">
                        <a:latin typeface="Cambria Math" panose="02040503050406030204" pitchFamily="18" charset="0"/>
                      </a:rPr>
                      <m:t>98</m:t>
                    </m:r>
                    <m:r>
                      <a:rPr lang="en-US" sz="3600" i="1">
                        <a:latin typeface="Cambria Math" panose="02040503050406030204" pitchFamily="18" charset="0"/>
                      </a:rPr>
                      <m:t>.</m:t>
                    </m:r>
                    <m:r>
                      <a:rPr lang="en-US" sz="3600" i="1">
                        <a:latin typeface="Cambria Math" panose="02040503050406030204" pitchFamily="18" charset="0"/>
                      </a:rPr>
                      <m:t>85</m:t>
                    </m:r>
                    <m:r>
                      <a:rPr lang="en-US" sz="3600" i="1">
                        <a:latin typeface="Cambria Math" panose="02040503050406030204" pitchFamily="18" charset="0"/>
                      </a:rPr>
                      <m:t> </m:t>
                    </m:r>
                    <m:r>
                      <a:rPr lang="en-US" sz="3600" i="1">
                        <a:latin typeface="Cambria Math" panose="02040503050406030204" pitchFamily="18" charset="0"/>
                      </a:rPr>
                      <m:t>𝑚</m:t>
                    </m:r>
                  </m:oMath>
                </a14:m>
                <a:endParaRPr lang="en-US" sz="360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43063" y="463550"/>
                <a:ext cx="10248900" cy="2093913"/>
              </a:xfrm>
              <a:blipFill rotWithShape="0">
                <a:blip r:embed="rId2"/>
                <a:stretch>
                  <a:fillRect/>
                </a:stretch>
              </a:blipFill>
            </p:spPr>
            <p:txBody>
              <a:bodyPr/>
              <a:lstStyle/>
              <a:p>
                <a:r>
                  <a:rPr lang="en-US">
                    <a:noFill/>
                  </a:rPr>
                  <a:t> </a:t>
                </a:r>
              </a:p>
            </p:txBody>
          </p:sp>
        </mc:Fallback>
      </mc:AlternateContent>
      <p:pic>
        <p:nvPicPr>
          <p:cNvPr id="4" name="صورة 15"/>
          <p:cNvPicPr/>
          <p:nvPr/>
        </p:nvPicPr>
        <p:blipFill>
          <a:blip r:embed="rId3"/>
          <a:stretch>
            <a:fillRect/>
          </a:stretch>
        </p:blipFill>
        <p:spPr>
          <a:xfrm>
            <a:off x="2200275" y="2900363"/>
            <a:ext cx="8786813" cy="3328987"/>
          </a:xfrm>
          <a:prstGeom prst="rect">
            <a:avLst/>
          </a:prstGeom>
          <a:ln>
            <a:solidFill>
              <a:sysClr val="windowText" lastClr="000000"/>
            </a:solidFill>
          </a:ln>
        </p:spPr>
      </p:pic>
    </p:spTree>
    <p:extLst>
      <p:ext uri="{BB962C8B-B14F-4D97-AF65-F5344CB8AC3E}">
        <p14:creationId xmlns:p14="http://schemas.microsoft.com/office/powerpoint/2010/main" val="3435899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312" y="368300"/>
            <a:ext cx="9996487" cy="4351338"/>
          </a:xfrm>
        </p:spPr>
        <p:txBody>
          <a:bodyPr/>
          <a:lstStyle/>
          <a:p>
            <a:pPr algn="r" rtl="1"/>
            <a:r>
              <a:rPr lang="ar-SA" sz="2800" dirty="0" smtClean="0"/>
              <a:t>م</a:t>
            </a:r>
            <a:r>
              <a:rPr lang="ar-IQ" sz="2800" dirty="0" smtClean="0"/>
              <a:t>ثال </a:t>
            </a:r>
            <a:r>
              <a:rPr lang="ar-IQ" sz="2800" dirty="0"/>
              <a:t>: ثبت جهاز التسوية بالقرب من النقطة (</a:t>
            </a:r>
            <a:r>
              <a:rPr lang="en-US" sz="2800" dirty="0"/>
              <a:t>A</a:t>
            </a:r>
            <a:r>
              <a:rPr lang="ar-IQ" sz="2800" dirty="0"/>
              <a:t>) وكانت القراءات (1.24 ، 2.4) عند (</a:t>
            </a:r>
            <a:r>
              <a:rPr lang="en-US" sz="2800" dirty="0"/>
              <a:t>A</a:t>
            </a:r>
            <a:r>
              <a:rPr lang="ar-IQ" sz="2800" dirty="0"/>
              <a:t> ، </a:t>
            </a:r>
            <a:r>
              <a:rPr lang="en-US" sz="2800" dirty="0"/>
              <a:t>B</a:t>
            </a:r>
            <a:r>
              <a:rPr lang="ar-IQ" sz="2800" dirty="0"/>
              <a:t>) على التوالي ، ثم نقل بالقرب من النقطة (</a:t>
            </a:r>
            <a:r>
              <a:rPr lang="en-US" sz="2800" dirty="0"/>
              <a:t>B</a:t>
            </a:r>
            <a:r>
              <a:rPr lang="ar-IQ" sz="2800" dirty="0"/>
              <a:t>) وكانت القراءات (0.96 ، 2.206) عند (</a:t>
            </a:r>
            <a:r>
              <a:rPr lang="en-US" sz="2800" dirty="0"/>
              <a:t>A</a:t>
            </a:r>
            <a:r>
              <a:rPr lang="ar-IQ" sz="2800" dirty="0"/>
              <a:t>) و (</a:t>
            </a:r>
            <a:r>
              <a:rPr lang="en-US" sz="2800" dirty="0"/>
              <a:t>B</a:t>
            </a:r>
            <a:r>
              <a:rPr lang="ar-IQ" sz="2800" dirty="0"/>
              <a:t>) على التوالي . احسب القراءة الصحيحة عند (</a:t>
            </a:r>
            <a:r>
              <a:rPr lang="en-US" sz="2800" dirty="0"/>
              <a:t>B</a:t>
            </a:r>
            <a:r>
              <a:rPr lang="ar-IQ" sz="2800" dirty="0"/>
              <a:t>) إذا كان </a:t>
            </a:r>
            <a:r>
              <a:rPr lang="en-US" sz="2800" dirty="0"/>
              <a:t>R.L (B)</a:t>
            </a:r>
            <a:r>
              <a:rPr lang="ar-IQ" sz="2800" dirty="0"/>
              <a:t> هي 102.4</a:t>
            </a:r>
            <a:r>
              <a:rPr lang="ar-IQ" sz="2800" dirty="0" smtClean="0"/>
              <a:t>؟</a:t>
            </a:r>
            <a:endParaRPr lang="en-US" sz="2800" dirty="0" smtClean="0"/>
          </a:p>
          <a:p>
            <a:pPr algn="r" rtl="1"/>
            <a:endParaRPr lang="en-US" dirty="0"/>
          </a:p>
          <a:p>
            <a:endParaRPr lang="en-US" dirty="0"/>
          </a:p>
        </p:txBody>
      </p:sp>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10000"/>
                    </a14:imgEffect>
                  </a14:imgLayer>
                </a14:imgProps>
              </a:ext>
            </a:extLst>
          </a:blip>
          <a:stretch>
            <a:fillRect/>
          </a:stretch>
        </p:blipFill>
        <p:spPr>
          <a:xfrm>
            <a:off x="1206190" y="2543969"/>
            <a:ext cx="10147609" cy="3900487"/>
          </a:xfrm>
          <a:prstGeom prst="rect">
            <a:avLst/>
          </a:prstGeom>
        </p:spPr>
      </p:pic>
      <p:cxnSp>
        <p:nvCxnSpPr>
          <p:cNvPr id="10" name="رابط كسهم مستقيم 18"/>
          <p:cNvCxnSpPr/>
          <p:nvPr/>
        </p:nvCxnSpPr>
        <p:spPr>
          <a:xfrm flipV="1">
            <a:off x="7458075" y="1300163"/>
            <a:ext cx="2857500" cy="34194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65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971096"/>
            <a:ext cx="10515600" cy="5095875"/>
          </a:xfrm>
        </p:spPr>
        <p:txBody>
          <a:bodyPr>
            <a:noAutofit/>
          </a:bodyPr>
          <a:lstStyle/>
          <a:p>
            <a:pPr algn="ctr"/>
            <a:r>
              <a:rPr lang="ar-SA" sz="15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ndalus" panose="02020603050405020304" pitchFamily="18" charset="-78"/>
                <a:cs typeface="Andalus" panose="02020603050405020304" pitchFamily="18" charset="-78"/>
              </a:rPr>
              <a:t>شكرا لحسن الاصغاء</a:t>
            </a:r>
            <a:endParaRPr lang="en-US" sz="15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00592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03423874"/>
              </p:ext>
            </p:extLst>
          </p:nvPr>
        </p:nvGraphicFramePr>
        <p:xfrm>
          <a:off x="1600200" y="1428749"/>
          <a:ext cx="9515476" cy="4600576"/>
        </p:xfrm>
        <a:graphic>
          <a:graphicData uri="http://schemas.openxmlformats.org/drawingml/2006/table">
            <a:tbl>
              <a:tblPr rtl="1" firstRow="1" firstCol="1" bandRow="1"/>
              <a:tblGrid>
                <a:gridCol w="826788"/>
                <a:gridCol w="915678"/>
                <a:gridCol w="912465"/>
                <a:gridCol w="915678"/>
                <a:gridCol w="837497"/>
                <a:gridCol w="1104169"/>
                <a:gridCol w="812865"/>
                <a:gridCol w="1332961"/>
                <a:gridCol w="1857375"/>
              </a:tblGrid>
              <a:tr h="1245743">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النقطة</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خلفية</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وسطية</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امامية</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FS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ارتفاع</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انخفاض</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H.I.</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منسوب النقطة</a:t>
                      </a:r>
                      <a:endPar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RL(</a:t>
                      </a:r>
                      <a:r>
                        <a:rPr lang="en-US" sz="2000" b="1" dirty="0" err="1" smtClean="0">
                          <a:effectLst/>
                          <a:latin typeface="Times New Roman" panose="02020603050405020304" pitchFamily="18" charset="0"/>
                          <a:ea typeface="Calibri" panose="020F0502020204030204" pitchFamily="34" charset="0"/>
                          <a:cs typeface="Times New Roman" panose="02020603050405020304" pitchFamily="18" charset="0"/>
                        </a:rPr>
                        <a:t>Ele</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ملاحظات</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p>
                      <a:pPr algn="ctr" rtl="0">
                        <a:lnSpc>
                          <a:spcPct val="115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Rem.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50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B.M</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2</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22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1.05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نقطة دوران د1</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3</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1.48</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نقطة دوران د2</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4</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0.92</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2.96</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دوران د3</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5</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90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نقطة(ب)</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6</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51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15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دوران د4</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13">
                <a:tc>
                  <a:txBody>
                    <a:bodyPr/>
                    <a:lstStyle/>
                    <a:p>
                      <a:pPr algn="ctr" rtl="1">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7</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22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نقطة(أ)</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842">
                <a:tc>
                  <a:txBody>
                    <a:bodyPr/>
                    <a:lstStyle/>
                    <a:p>
                      <a:pPr algn="ctr" rtl="0">
                        <a:lnSpc>
                          <a:spcPct val="115000"/>
                        </a:lnSpc>
                        <a:spcAft>
                          <a:spcPts val="0"/>
                        </a:spcAft>
                      </a:pPr>
                      <a:r>
                        <a:rPr lang="ar-IQ" sz="2000" b="1">
                          <a:effectLst/>
                          <a:latin typeface="Times New Roman" panose="02020603050405020304" pitchFamily="18" charset="0"/>
                          <a:ea typeface="Calibri" panose="020F0502020204030204" pitchFamily="34" charset="0"/>
                          <a:cs typeface="Times New Roman" panose="02020603050405020304" pitchFamily="18" charset="0"/>
                        </a:rPr>
                        <a:t>مج</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571626" y="158235"/>
            <a:ext cx="9586912" cy="954107"/>
          </a:xfrm>
          <a:prstGeom prst="rect">
            <a:avLst/>
          </a:prstGeom>
        </p:spPr>
        <p:txBody>
          <a:bodyPr wrap="square">
            <a:spAutoFit/>
          </a:bodyPr>
          <a:lstStyle/>
          <a:p>
            <a:pPr algn="r"/>
            <a:r>
              <a:rPr lang="ar-SA" sz="2800" b="1" dirty="0" smtClean="0">
                <a:latin typeface="Calibri" panose="020F0502020204030204" pitchFamily="34" charset="0"/>
                <a:ea typeface="Calibri" panose="020F0502020204030204" pitchFamily="34" charset="0"/>
                <a:cs typeface="Arial" panose="020B0604020202020204" pitchFamily="34" charset="0"/>
              </a:rPr>
              <a:t>س / من الجدول ادناه احسب </a:t>
            </a:r>
            <a:r>
              <a:rPr lang="ar-SA" sz="2800" b="1" dirty="0">
                <a:latin typeface="Calibri" panose="020F0502020204030204" pitchFamily="34" charset="0"/>
                <a:ea typeface="Calibri" panose="020F0502020204030204" pitchFamily="34" charset="0"/>
                <a:cs typeface="Arial" panose="020B0604020202020204" pitchFamily="34" charset="0"/>
              </a:rPr>
              <a:t>مناسيب النقاط </a:t>
            </a:r>
            <a:r>
              <a:rPr lang="ar-SA" sz="2800" b="1" dirty="0" smtClean="0">
                <a:latin typeface="Calibri" panose="020F0502020204030204" pitchFamily="34" charset="0"/>
                <a:ea typeface="Calibri" panose="020F0502020204030204" pitchFamily="34" charset="0"/>
                <a:cs typeface="Arial" panose="020B0604020202020204" pitchFamily="34" charset="0"/>
              </a:rPr>
              <a:t>باستخدام 1-  </a:t>
            </a:r>
            <a:r>
              <a:rPr lang="ar-SA" sz="2800" b="1" dirty="0">
                <a:latin typeface="Calibri" panose="020F0502020204030204" pitchFamily="34" charset="0"/>
                <a:ea typeface="Calibri" panose="020F0502020204030204" pitchFamily="34" charset="0"/>
                <a:cs typeface="Arial" panose="020B0604020202020204" pitchFamily="34" charset="0"/>
              </a:rPr>
              <a:t>طريقة ارتفاع </a:t>
            </a:r>
            <a:r>
              <a:rPr lang="ar-SA" sz="2800" b="1" dirty="0">
                <a:latin typeface="Calibri" panose="020F0502020204030204" pitchFamily="34" charset="0"/>
                <a:ea typeface="Calibri" panose="020F0502020204030204" pitchFamily="34" charset="0"/>
                <a:cs typeface="Arial" panose="020B0604020202020204" pitchFamily="34" charset="0"/>
              </a:rPr>
              <a:t>الجهاز </a:t>
            </a:r>
            <a:r>
              <a:rPr lang="ar-SA" sz="2800" b="1" dirty="0" smtClean="0">
                <a:latin typeface="Calibri" panose="020F0502020204030204" pitchFamily="34" charset="0"/>
                <a:ea typeface="Calibri" panose="020F0502020204030204" pitchFamily="34" charset="0"/>
                <a:cs typeface="Arial" panose="020B0604020202020204" pitchFamily="34" charset="0"/>
              </a:rPr>
              <a:t> 2- </a:t>
            </a:r>
            <a:r>
              <a:rPr lang="ar-SA" sz="2800" b="1" dirty="0">
                <a:latin typeface="Calibri" panose="020F0502020204030204" pitchFamily="34" charset="0"/>
                <a:ea typeface="Calibri" panose="020F0502020204030204" pitchFamily="34" charset="0"/>
                <a:cs typeface="Arial" panose="020B0604020202020204" pitchFamily="34" charset="0"/>
              </a:rPr>
              <a:t>و</a:t>
            </a:r>
            <a:r>
              <a:rPr lang="ar-IQ" sz="2800" b="1" dirty="0">
                <a:latin typeface="Calibri" panose="020F0502020204030204" pitchFamily="34" charset="0"/>
                <a:ea typeface="Calibri" panose="020F0502020204030204" pitchFamily="34" charset="0"/>
                <a:cs typeface="Arial" panose="020B0604020202020204" pitchFamily="34" charset="0"/>
              </a:rPr>
              <a:t>ب</a:t>
            </a:r>
            <a:r>
              <a:rPr lang="ar-SA" sz="2800" b="1" dirty="0">
                <a:latin typeface="Calibri" panose="020F0502020204030204" pitchFamily="34" charset="0"/>
                <a:ea typeface="Calibri" panose="020F0502020204030204" pitchFamily="34" charset="0"/>
                <a:cs typeface="Arial" panose="020B0604020202020204" pitchFamily="34" charset="0"/>
              </a:rPr>
              <a:t>طريقة الارتفاع والانخفاض </a:t>
            </a:r>
            <a:r>
              <a:rPr lang="ar-SA" sz="2800" b="1" dirty="0">
                <a:latin typeface="Calibri" panose="020F0502020204030204" pitchFamily="34" charset="0"/>
                <a:ea typeface="Calibri" panose="020F0502020204030204" pitchFamily="34" charset="0"/>
                <a:cs typeface="Arial" panose="020B0604020202020204" pitchFamily="34" charset="0"/>
              </a:rPr>
              <a:t> </a:t>
            </a:r>
            <a:r>
              <a:rPr lang="ar-SA" sz="2800" b="1" dirty="0">
                <a:latin typeface="Calibri" panose="020F0502020204030204" pitchFamily="34" charset="0"/>
                <a:ea typeface="Calibri" panose="020F0502020204030204" pitchFamily="34" charset="0"/>
                <a:cs typeface="Arial" panose="020B0604020202020204" pitchFamily="34" charset="0"/>
              </a:rPr>
              <a:t>ثم تحقق من </a:t>
            </a:r>
            <a:r>
              <a:rPr lang="ar-SA" sz="2800" b="1" dirty="0">
                <a:latin typeface="Calibri" panose="020F0502020204030204" pitchFamily="34" charset="0"/>
                <a:ea typeface="Calibri" panose="020F0502020204030204" pitchFamily="34" charset="0"/>
                <a:cs typeface="Arial" panose="020B0604020202020204" pitchFamily="34" charset="0"/>
              </a:rPr>
              <a:t>إجابتك</a:t>
            </a:r>
            <a:r>
              <a:rPr lang="ar-SA" b="1" dirty="0">
                <a:latin typeface="Calibri" panose="020F0502020204030204" pitchFamily="34" charset="0"/>
                <a:ea typeface="Calibri" panose="020F050202020403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1869516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28612"/>
            <a:ext cx="11801475" cy="930275"/>
          </a:xfrm>
        </p:spPr>
        <p:txBody>
          <a:bodyPr>
            <a:normAutofit/>
          </a:bodyPr>
          <a:lstStyle/>
          <a:p>
            <a:pPr rtl="1"/>
            <a:r>
              <a:rPr lang="ar-SA" sz="4000" b="1" dirty="0"/>
              <a:t>أنواع التسوية </a:t>
            </a:r>
            <a:r>
              <a:rPr lang="ar-SA" sz="4000" b="1" dirty="0" smtClean="0"/>
              <a:t>المباشرة</a:t>
            </a:r>
            <a:r>
              <a:rPr lang="en-US" sz="4000" b="1" dirty="0" smtClean="0"/>
              <a:t> </a:t>
            </a:r>
            <a:r>
              <a:rPr lang="en-US" sz="4000" b="1" dirty="0"/>
              <a:t>Types of Direct leveling  </a:t>
            </a:r>
            <a:endParaRPr lang="en-US" sz="4000" dirty="0"/>
          </a:p>
        </p:txBody>
      </p:sp>
      <p:sp>
        <p:nvSpPr>
          <p:cNvPr id="3" name="Subtitle 2"/>
          <p:cNvSpPr>
            <a:spLocks noGrp="1"/>
          </p:cNvSpPr>
          <p:nvPr>
            <p:ph type="subTitle" idx="1"/>
          </p:nvPr>
        </p:nvSpPr>
        <p:spPr>
          <a:xfrm>
            <a:off x="228601" y="1887538"/>
            <a:ext cx="11358562" cy="4398962"/>
          </a:xfrm>
        </p:spPr>
        <p:txBody>
          <a:bodyPr>
            <a:noAutofit/>
          </a:bodyPr>
          <a:lstStyle/>
          <a:p>
            <a:pPr marL="457200" indent="-457200" algn="r" rtl="1">
              <a:buFont typeface="+mj-lt"/>
              <a:buAutoNum type="arabicPeriod"/>
            </a:pPr>
            <a:r>
              <a:rPr lang="ar-SA" sz="2800" b="1" dirty="0"/>
              <a:t>أنواع التسوية المباشرة    </a:t>
            </a:r>
            <a:r>
              <a:rPr lang="en-US" sz="2800" b="1" dirty="0"/>
              <a:t> Types of Direct leveling  </a:t>
            </a:r>
          </a:p>
          <a:p>
            <a:pPr marL="457200" lvl="0" indent="-457200" algn="r" rtl="1">
              <a:buFont typeface="+mj-lt"/>
              <a:buAutoNum type="arabicPeriod"/>
            </a:pPr>
            <a:r>
              <a:rPr lang="ar-SA" sz="2800" b="1" dirty="0"/>
              <a:t>التسوية المتبادلة أو العكسية </a:t>
            </a:r>
            <a:r>
              <a:rPr lang="en-US" sz="2800" b="1" dirty="0"/>
              <a:t>Reciprocal levelling</a:t>
            </a:r>
          </a:p>
          <a:p>
            <a:pPr marL="457200" lvl="0" indent="-457200" algn="r" rtl="1">
              <a:buFont typeface="+mj-lt"/>
              <a:buAutoNum type="arabicPeriod"/>
            </a:pPr>
            <a:r>
              <a:rPr lang="ar-SA" sz="2800" b="1" dirty="0"/>
              <a:t>التسوية التفاضلية ( المتسلسلة ) </a:t>
            </a:r>
            <a:r>
              <a:rPr lang="en-US" sz="2800" b="1" dirty="0"/>
              <a:t>Differential or series levelling</a:t>
            </a:r>
          </a:p>
          <a:p>
            <a:pPr marL="457200" lvl="0" indent="-457200" algn="r" rtl="1">
              <a:buFont typeface="+mj-lt"/>
              <a:buAutoNum type="arabicPeriod"/>
            </a:pPr>
            <a:r>
              <a:rPr lang="ar-SA" sz="2800" b="1" dirty="0"/>
              <a:t>التسوية الطولية ( المقاط  الطولية ) </a:t>
            </a:r>
            <a:r>
              <a:rPr lang="en-US" sz="2800" b="1" dirty="0"/>
              <a:t>Longitudinal Sections or Profile</a:t>
            </a:r>
          </a:p>
          <a:p>
            <a:pPr marL="457200" lvl="0" indent="-457200" algn="r" rtl="1">
              <a:buFont typeface="+mj-lt"/>
              <a:buAutoNum type="arabicPeriod"/>
            </a:pPr>
            <a:r>
              <a:rPr lang="ar-SA" sz="2800" b="1" dirty="0"/>
              <a:t>التسوية العرضية ( المقاط  العرضية ) </a:t>
            </a:r>
            <a:r>
              <a:rPr lang="en-US" sz="2800" b="1" dirty="0"/>
              <a:t>Cross sections</a:t>
            </a:r>
          </a:p>
          <a:p>
            <a:pPr marL="457200" lvl="0" indent="-457200" algn="r" rtl="1">
              <a:buFont typeface="+mj-lt"/>
              <a:buAutoNum type="arabicPeriod"/>
            </a:pPr>
            <a:r>
              <a:rPr lang="ar-SA" sz="2800" b="1" dirty="0"/>
              <a:t>التسوية الشبكية </a:t>
            </a:r>
            <a:r>
              <a:rPr lang="en-US" sz="2800" b="1" dirty="0"/>
              <a:t>Grid levelling</a:t>
            </a:r>
          </a:p>
          <a:p>
            <a:pPr marL="457200" indent="-457200" algn="r" rtl="1">
              <a:buFont typeface="+mj-lt"/>
              <a:buAutoNum type="arabicPeriod"/>
            </a:pPr>
            <a:endParaRPr lang="en-US" sz="2800" b="1" dirty="0"/>
          </a:p>
          <a:p>
            <a:pPr marL="457200" indent="-457200" algn="r">
              <a:buFont typeface="+mj-lt"/>
              <a:buAutoNum type="arabicPeriod"/>
            </a:pPr>
            <a:endParaRPr lang="en-US" sz="2800" b="1" dirty="0"/>
          </a:p>
        </p:txBody>
      </p:sp>
    </p:spTree>
    <p:extLst>
      <p:ext uri="{BB962C8B-B14F-4D97-AF65-F5344CB8AC3E}">
        <p14:creationId xmlns:p14="http://schemas.microsoft.com/office/powerpoint/2010/main" val="439503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SA" b="1" dirty="0" smtClean="0"/>
              <a:t>التسوية المتبادلة أو العكسية </a:t>
            </a:r>
            <a:r>
              <a:rPr lang="en-US" b="1" dirty="0" smtClean="0"/>
              <a:t>Reciprocal levelling</a:t>
            </a:r>
            <a:r>
              <a:rPr lang="en-US" b="1" dirty="0"/>
              <a:t> </a:t>
            </a:r>
          </a:p>
        </p:txBody>
      </p:sp>
      <p:sp>
        <p:nvSpPr>
          <p:cNvPr id="3" name="Content Placeholder 2"/>
          <p:cNvSpPr>
            <a:spLocks noGrp="1"/>
          </p:cNvSpPr>
          <p:nvPr>
            <p:ph idx="1"/>
          </p:nvPr>
        </p:nvSpPr>
        <p:spPr>
          <a:xfrm>
            <a:off x="557213" y="2133600"/>
            <a:ext cx="10947399" cy="3777622"/>
          </a:xfrm>
        </p:spPr>
        <p:txBody>
          <a:bodyPr>
            <a:normAutofit fontScale="92500" lnSpcReduction="10000"/>
          </a:bodyPr>
          <a:lstStyle/>
          <a:p>
            <a:pPr algn="r" rtl="1"/>
            <a:r>
              <a:rPr lang="ar-SA" sz="3600" dirty="0" smtClean="0"/>
              <a:t>تستخدم </a:t>
            </a:r>
            <a:r>
              <a:rPr lang="ar-SA" sz="3600" dirty="0"/>
              <a:t>في حالة إيجاد الفرق بين منسوبي نقطتين يفصل بي</a:t>
            </a:r>
            <a:r>
              <a:rPr lang="ar-IQ" sz="3600" dirty="0"/>
              <a:t>ن</a:t>
            </a:r>
            <a:r>
              <a:rPr lang="ar-SA" sz="3600" dirty="0"/>
              <a:t>هما نهر  عريض أو وادي  عميق أو منخفض بحيث  لا يمكن  وضع الجهاز في منتصف المسافة بين النقطتين فيكون الجهاز قريبا جدا من احدى النقطتين وبعيدا عن الاخرى بمسافة كبيرة ولتجنب مثل هذه الحالة  والاخطاء الالية الناتجة عن الجهاز والاخطاء الناتجة عن تأثير كروية الارض وانكسار الاشعة يتم استعمال هذا النوع من التسوية وذلك عن طريق عدة حالات هي:</a:t>
            </a:r>
            <a:endParaRPr lang="en-US" sz="3600" dirty="0"/>
          </a:p>
          <a:p>
            <a:pPr algn="r" rtl="1"/>
            <a:endParaRPr lang="en-US" dirty="0"/>
          </a:p>
        </p:txBody>
      </p:sp>
    </p:spTree>
    <p:extLst>
      <p:ext uri="{BB962C8B-B14F-4D97-AF65-F5344CB8AC3E}">
        <p14:creationId xmlns:p14="http://schemas.microsoft.com/office/powerpoint/2010/main" val="2058115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u="sng" dirty="0" smtClean="0"/>
              <a:t>الحالة الأولى</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66750" y="1568450"/>
                <a:ext cx="10515600" cy="4351338"/>
              </a:xfrm>
            </p:spPr>
            <p:txBody>
              <a:bodyPr>
                <a:normAutofit fontScale="92500" lnSpcReduction="20000"/>
              </a:bodyPr>
              <a:lstStyle/>
              <a:p>
                <a:pPr algn="r" rtl="1"/>
                <a:r>
                  <a:rPr lang="ar-SA" sz="3200" dirty="0" smtClean="0"/>
                  <a:t>استعمال </a:t>
                </a:r>
                <a:r>
                  <a:rPr lang="ar-SA" sz="3200" dirty="0"/>
                  <a:t>جهاز تسوية واحد مع  مسطرة أو مسطرتين (المسافة بين النقطتين لا   تزيد  عن 250م ) يتم وضع الجهاز بالقرب من النقطة الاولى ولمسافة معينة مثلا ( </a:t>
                </a:r>
                <a:r>
                  <a:rPr lang="en-US" sz="3200" dirty="0"/>
                  <a:t>X</a:t>
                </a:r>
                <a:r>
                  <a:rPr lang="en-US" sz="3200" baseline="-25000" dirty="0"/>
                  <a:t>1</a:t>
                </a:r>
                <a:r>
                  <a:rPr lang="en-US" sz="3200" dirty="0"/>
                  <a:t> </a:t>
                </a:r>
                <a:r>
                  <a:rPr lang="ar-SA" sz="3200" dirty="0"/>
                  <a:t>) ثم اخذ القراءة على النقطتين </a:t>
                </a:r>
                <a:r>
                  <a:rPr lang="en-US" sz="3200" dirty="0"/>
                  <a:t>(A, B)</a:t>
                </a:r>
                <a:r>
                  <a:rPr lang="ar-IQ" sz="3200" dirty="0"/>
                  <a:t> ولتكن </a:t>
                </a:r>
                <a:r>
                  <a:rPr lang="en-US" sz="3200" dirty="0"/>
                  <a:t>(a</a:t>
                </a:r>
                <a:r>
                  <a:rPr lang="en-US" sz="3200" baseline="-25000" dirty="0"/>
                  <a:t>1</a:t>
                </a:r>
                <a:r>
                  <a:rPr lang="en-US" sz="3200" dirty="0"/>
                  <a:t>, b</a:t>
                </a:r>
                <a:r>
                  <a:rPr lang="en-US" sz="3200" baseline="-25000" dirty="0"/>
                  <a:t>1</a:t>
                </a:r>
                <a:r>
                  <a:rPr lang="en-US" sz="3200" dirty="0"/>
                  <a:t>) </a:t>
                </a:r>
                <a:r>
                  <a:rPr lang="ar-SA" sz="3200" dirty="0"/>
                  <a:t>ثم ينقل الجهاز الى الضفة الاخرى وبمسافة من النقطة الثانية ولتكن </a:t>
                </a:r>
                <a:r>
                  <a:rPr lang="en-US" sz="3200" dirty="0"/>
                  <a:t>(X</a:t>
                </a:r>
                <a:r>
                  <a:rPr lang="en-US" sz="3200" baseline="-25000" dirty="0"/>
                  <a:t>2</a:t>
                </a:r>
                <a:r>
                  <a:rPr lang="en-US" sz="3200" dirty="0"/>
                  <a:t>)</a:t>
                </a:r>
                <a:r>
                  <a:rPr lang="ar-IQ" sz="3200" dirty="0"/>
                  <a:t> بحيث تساوي تقريبا المسافة </a:t>
                </a:r>
                <a:r>
                  <a:rPr lang="en-US" sz="3200" dirty="0"/>
                  <a:t>(X</a:t>
                </a:r>
                <a:r>
                  <a:rPr lang="en-US" sz="3200" baseline="-25000" dirty="0"/>
                  <a:t>1</a:t>
                </a:r>
                <a:r>
                  <a:rPr lang="en-US" sz="3200" dirty="0"/>
                  <a:t>) </a:t>
                </a:r>
                <a:r>
                  <a:rPr lang="ar-IQ" sz="3200" dirty="0"/>
                  <a:t>واخذ القراءة على النقطتين ولتكن </a:t>
                </a:r>
                <a:r>
                  <a:rPr lang="en-US" sz="3200" dirty="0"/>
                  <a:t>(a</a:t>
                </a:r>
                <a:r>
                  <a:rPr lang="en-US" sz="3200" baseline="-25000" dirty="0"/>
                  <a:t>2</a:t>
                </a:r>
                <a:r>
                  <a:rPr lang="en-US" sz="3200" dirty="0"/>
                  <a:t>, b</a:t>
                </a:r>
                <a:r>
                  <a:rPr lang="en-US" sz="3200" baseline="-25000" dirty="0"/>
                  <a:t>2</a:t>
                </a:r>
                <a:r>
                  <a:rPr lang="en-US" sz="3200" dirty="0"/>
                  <a:t>)</a:t>
                </a:r>
                <a:r>
                  <a:rPr lang="ar-IQ" sz="3200" dirty="0"/>
                  <a:t> وبعد ذلك يتم حساب الفرق الحقيقي في المنسوب بين </a:t>
                </a:r>
                <a:r>
                  <a:rPr lang="en-US" sz="3200" dirty="0"/>
                  <a:t>(A)</a:t>
                </a:r>
                <a:r>
                  <a:rPr lang="ar-IQ" sz="3200" dirty="0"/>
                  <a:t> و </a:t>
                </a:r>
                <a:r>
                  <a:rPr lang="en-US" sz="3200" dirty="0"/>
                  <a:t>(B)</a:t>
                </a:r>
                <a:r>
                  <a:rPr lang="ar-IQ" sz="3200" dirty="0"/>
                  <a:t> ولتكن </a:t>
                </a:r>
                <a:r>
                  <a:rPr lang="en-US" sz="3200" dirty="0"/>
                  <a:t>(d)</a:t>
                </a:r>
                <a:r>
                  <a:rPr lang="ar-IQ" sz="3200" dirty="0"/>
                  <a:t> </a:t>
                </a:r>
                <a:r>
                  <a:rPr lang="ar-IQ" sz="3200" dirty="0" smtClean="0"/>
                  <a:t>.</a:t>
                </a:r>
                <a:endParaRPr lang="en-US" sz="3200" dirty="0" smtClean="0"/>
              </a:p>
              <a:p>
                <a:pPr algn="r" rtl="1"/>
                <a:endParaRPr lang="en-US" dirty="0"/>
              </a:p>
              <a:p>
                <a:pPr marL="0" indent="0" algn="ctr" rtl="1">
                  <a:buNone/>
                </a:pPr>
                <a:r>
                  <a:rPr lang="en-US" sz="3600" b="1" dirty="0" smtClean="0"/>
                  <a:t> </a:t>
                </a:r>
                <a14:m>
                  <m:oMath xmlns:m="http://schemas.openxmlformats.org/officeDocument/2006/math">
                    <m:r>
                      <a:rPr lang="en-US" sz="5400" b="1" i="1">
                        <a:latin typeface="Cambria Math" panose="02040503050406030204" pitchFamily="18" charset="0"/>
                      </a:rPr>
                      <m:t>𝒅</m:t>
                    </m:r>
                    <m:r>
                      <a:rPr lang="en-US" sz="5400" b="1" i="1">
                        <a:latin typeface="Cambria Math" panose="02040503050406030204" pitchFamily="18" charset="0"/>
                      </a:rPr>
                      <m:t>=</m:t>
                    </m:r>
                    <m:box>
                      <m:boxPr>
                        <m:ctrlPr>
                          <a:rPr lang="en-US" sz="5400" b="1" i="1">
                            <a:latin typeface="Cambria Math" panose="02040503050406030204" pitchFamily="18" charset="0"/>
                          </a:rPr>
                        </m:ctrlPr>
                      </m:boxPr>
                      <m:e>
                        <m:argPr>
                          <m:argSz m:val="-1"/>
                        </m:argPr>
                        <m:f>
                          <m:fPr>
                            <m:ctrlPr>
                              <a:rPr lang="en-US" sz="5400" b="1" i="1">
                                <a:latin typeface="Cambria Math" panose="02040503050406030204" pitchFamily="18" charset="0"/>
                              </a:rPr>
                            </m:ctrlPr>
                          </m:fPr>
                          <m:num>
                            <m:d>
                              <m:dPr>
                                <m:ctrlPr>
                                  <a:rPr lang="en-US" sz="5400" b="1" i="1">
                                    <a:latin typeface="Cambria Math" panose="02040503050406030204" pitchFamily="18" charset="0"/>
                                  </a:rPr>
                                </m:ctrlPr>
                              </m:dPr>
                              <m:e>
                                <m:sSub>
                                  <m:sSubPr>
                                    <m:ctrlPr>
                                      <a:rPr lang="en-US" sz="5400" b="1" i="1">
                                        <a:latin typeface="Cambria Math" panose="02040503050406030204" pitchFamily="18" charset="0"/>
                                      </a:rPr>
                                    </m:ctrlPr>
                                  </m:sSubPr>
                                  <m:e>
                                    <m:r>
                                      <a:rPr lang="en-US" sz="5400" b="1" i="1">
                                        <a:latin typeface="Cambria Math" panose="02040503050406030204" pitchFamily="18" charset="0"/>
                                      </a:rPr>
                                      <m:t>𝒂</m:t>
                                    </m:r>
                                  </m:e>
                                  <m:sub>
                                    <m:r>
                                      <a:rPr lang="en-US" sz="5400" b="1" i="1">
                                        <a:latin typeface="Cambria Math" panose="02040503050406030204" pitchFamily="18" charset="0"/>
                                      </a:rPr>
                                      <m:t>𝟏</m:t>
                                    </m:r>
                                  </m:sub>
                                </m:sSub>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𝒃</m:t>
                                    </m:r>
                                  </m:e>
                                  <m:sub>
                                    <m:r>
                                      <a:rPr lang="en-US" sz="5400" b="1" i="1">
                                        <a:latin typeface="Cambria Math" panose="02040503050406030204" pitchFamily="18" charset="0"/>
                                      </a:rPr>
                                      <m:t>𝟏</m:t>
                                    </m:r>
                                  </m:sub>
                                </m:sSub>
                              </m:e>
                            </m:d>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𝒂</m:t>
                                </m:r>
                              </m:e>
                              <m:sub>
                                <m:r>
                                  <a:rPr lang="en-US" sz="5400" b="1" i="1">
                                    <a:latin typeface="Cambria Math" panose="02040503050406030204" pitchFamily="18" charset="0"/>
                                  </a:rPr>
                                  <m:t>𝟐</m:t>
                                </m:r>
                              </m:sub>
                            </m:sSub>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𝒃</m:t>
                                </m:r>
                              </m:e>
                              <m:sub>
                                <m:r>
                                  <a:rPr lang="en-US" sz="5400" b="1" i="1">
                                    <a:latin typeface="Cambria Math" panose="02040503050406030204" pitchFamily="18" charset="0"/>
                                  </a:rPr>
                                  <m:t>𝟐</m:t>
                                </m:r>
                              </m:sub>
                            </m:sSub>
                            <m:r>
                              <a:rPr lang="en-US" sz="5400" b="1" i="1">
                                <a:latin typeface="Cambria Math" panose="02040503050406030204" pitchFamily="18" charset="0"/>
                              </a:rPr>
                              <m:t>)</m:t>
                            </m:r>
                          </m:num>
                          <m:den>
                            <m:r>
                              <a:rPr lang="en-US" sz="5400" b="1" i="1">
                                <a:latin typeface="Cambria Math" panose="02040503050406030204" pitchFamily="18" charset="0"/>
                              </a:rPr>
                              <m:t>𝟐</m:t>
                            </m:r>
                          </m:den>
                        </m:f>
                      </m:e>
                    </m:box>
                  </m:oMath>
                </a14:m>
                <a:endParaRPr lang="en-US" sz="5400" b="1"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66750" y="1568450"/>
                <a:ext cx="10515600" cy="4351338"/>
              </a:xfrm>
              <a:blipFill rotWithShape="0">
                <a:blip r:embed="rId2"/>
                <a:stretch>
                  <a:fillRect l="-348" t="-3922" r="-1275"/>
                </a:stretch>
              </a:blipFill>
            </p:spPr>
            <p:txBody>
              <a:bodyPr/>
              <a:lstStyle/>
              <a:p>
                <a:r>
                  <a:rPr lang="en-US">
                    <a:noFill/>
                  </a:rPr>
                  <a:t> </a:t>
                </a:r>
              </a:p>
            </p:txBody>
          </p:sp>
        </mc:Fallback>
      </mc:AlternateContent>
    </p:spTree>
    <p:extLst>
      <p:ext uri="{BB962C8B-B14F-4D97-AF65-F5344CB8AC3E}">
        <p14:creationId xmlns:p14="http://schemas.microsoft.com/office/powerpoint/2010/main" val="401824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00313" y="4940300"/>
                <a:ext cx="6329363" cy="1317625"/>
              </a:xfrm>
            </p:spPr>
            <p:txBody>
              <a:bodyPr/>
              <a:lstStyle/>
              <a:p>
                <a:pPr marL="0" indent="0">
                  <a:buNone/>
                </a:pPr>
                <a14:m>
                  <m:oMathPara xmlns:m="http://schemas.openxmlformats.org/officeDocument/2006/math">
                    <m:oMathParaPr>
                      <m:jc m:val="centerGroup"/>
                    </m:oMathParaPr>
                    <m:oMath xmlns:m="http://schemas.openxmlformats.org/officeDocument/2006/math">
                      <m:r>
                        <a:rPr lang="en-US" sz="5400" b="1" i="1" smtClean="0">
                          <a:latin typeface="Cambria Math" panose="02040503050406030204" pitchFamily="18" charset="0"/>
                        </a:rPr>
                        <m:t>𝒅</m:t>
                      </m:r>
                      <m:r>
                        <a:rPr lang="en-US" sz="5400" b="1" i="1" smtClean="0">
                          <a:latin typeface="Cambria Math" panose="02040503050406030204" pitchFamily="18" charset="0"/>
                        </a:rPr>
                        <m:t>=</m:t>
                      </m:r>
                      <m:box>
                        <m:boxPr>
                          <m:ctrlPr>
                            <a:rPr lang="en-US" sz="5400" b="1" i="1">
                              <a:latin typeface="Cambria Math" panose="02040503050406030204" pitchFamily="18" charset="0"/>
                            </a:rPr>
                          </m:ctrlPr>
                        </m:boxPr>
                        <m:e>
                          <m:argPr>
                            <m:argSz m:val="-1"/>
                          </m:argPr>
                          <m:f>
                            <m:fPr>
                              <m:ctrlPr>
                                <a:rPr lang="en-US" sz="5400" b="1" i="1">
                                  <a:latin typeface="Cambria Math" panose="02040503050406030204" pitchFamily="18" charset="0"/>
                                </a:rPr>
                              </m:ctrlPr>
                            </m:fPr>
                            <m:num>
                              <m:d>
                                <m:dPr>
                                  <m:ctrlPr>
                                    <a:rPr lang="en-US" sz="5400" b="1" i="1">
                                      <a:latin typeface="Cambria Math" panose="02040503050406030204" pitchFamily="18" charset="0"/>
                                    </a:rPr>
                                  </m:ctrlPr>
                                </m:dPr>
                                <m:e>
                                  <m:sSub>
                                    <m:sSubPr>
                                      <m:ctrlPr>
                                        <a:rPr lang="en-US" sz="5400" b="1" i="1">
                                          <a:latin typeface="Cambria Math" panose="02040503050406030204" pitchFamily="18" charset="0"/>
                                        </a:rPr>
                                      </m:ctrlPr>
                                    </m:sSubPr>
                                    <m:e>
                                      <m:r>
                                        <a:rPr lang="en-US" sz="5400" b="1" i="1">
                                          <a:latin typeface="Cambria Math" panose="02040503050406030204" pitchFamily="18" charset="0"/>
                                        </a:rPr>
                                        <m:t>𝒂</m:t>
                                      </m:r>
                                    </m:e>
                                    <m:sub>
                                      <m:r>
                                        <a:rPr lang="en-US" sz="5400" b="1" i="1">
                                          <a:latin typeface="Cambria Math" panose="02040503050406030204" pitchFamily="18" charset="0"/>
                                        </a:rPr>
                                        <m:t>𝟏</m:t>
                                      </m:r>
                                    </m:sub>
                                  </m:sSub>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𝒃</m:t>
                                      </m:r>
                                    </m:e>
                                    <m:sub>
                                      <m:r>
                                        <a:rPr lang="en-US" sz="5400" b="1" i="1">
                                          <a:latin typeface="Cambria Math" panose="02040503050406030204" pitchFamily="18" charset="0"/>
                                        </a:rPr>
                                        <m:t>𝟏</m:t>
                                      </m:r>
                                    </m:sub>
                                  </m:sSub>
                                </m:e>
                              </m:d>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𝒂</m:t>
                                  </m:r>
                                </m:e>
                                <m:sub>
                                  <m:r>
                                    <a:rPr lang="en-US" sz="5400" b="1" i="1">
                                      <a:latin typeface="Cambria Math" panose="02040503050406030204" pitchFamily="18" charset="0"/>
                                    </a:rPr>
                                    <m:t>𝟐</m:t>
                                  </m:r>
                                </m:sub>
                              </m:sSub>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𝒃</m:t>
                                  </m:r>
                                </m:e>
                                <m:sub>
                                  <m:r>
                                    <a:rPr lang="en-US" sz="5400" b="1" i="1">
                                      <a:latin typeface="Cambria Math" panose="02040503050406030204" pitchFamily="18" charset="0"/>
                                    </a:rPr>
                                    <m:t>𝟐</m:t>
                                  </m:r>
                                </m:sub>
                              </m:sSub>
                              <m:r>
                                <a:rPr lang="en-US" sz="5400" b="1" i="1">
                                  <a:latin typeface="Cambria Math" panose="02040503050406030204" pitchFamily="18" charset="0"/>
                                </a:rPr>
                                <m:t>)</m:t>
                              </m:r>
                            </m:num>
                            <m:den>
                              <m:r>
                                <a:rPr lang="en-US" sz="5400" b="1" i="1">
                                  <a:latin typeface="Cambria Math" panose="02040503050406030204" pitchFamily="18" charset="0"/>
                                </a:rPr>
                                <m:t>𝟐</m:t>
                              </m:r>
                            </m:den>
                          </m:f>
                        </m:e>
                      </m:box>
                    </m:oMath>
                  </m:oMathPara>
                </a14:m>
                <a:endParaRPr lang="en-US" sz="5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00313" y="4940300"/>
                <a:ext cx="6329363" cy="1317625"/>
              </a:xfrm>
              <a:blipFill rotWithShape="0">
                <a:blip r:embed="rId2"/>
                <a:stretch>
                  <a:fillRect/>
                </a:stretch>
              </a:blipFill>
            </p:spPr>
            <p:txBody>
              <a:bodyPr/>
              <a:lstStyle/>
              <a:p>
                <a:r>
                  <a:rPr lang="en-US">
                    <a:noFill/>
                  </a:rPr>
                  <a:t> </a:t>
                </a:r>
              </a:p>
            </p:txBody>
          </p:sp>
        </mc:Fallback>
      </mc:AlternateContent>
      <p:pic>
        <p:nvPicPr>
          <p:cNvPr id="4" name="صورة 2"/>
          <p:cNvPicPr/>
          <p:nvPr/>
        </p:nvPicPr>
        <p:blipFill>
          <a:blip r:embed="rId3"/>
          <a:stretch>
            <a:fillRect/>
          </a:stretch>
        </p:blipFill>
        <p:spPr>
          <a:xfrm>
            <a:off x="1714500" y="708658"/>
            <a:ext cx="8801100" cy="3934779"/>
          </a:xfrm>
          <a:prstGeom prst="rect">
            <a:avLst/>
          </a:prstGeom>
          <a:ln>
            <a:solidFill>
              <a:schemeClr val="tx1"/>
            </a:solidFill>
          </a:ln>
        </p:spPr>
      </p:pic>
    </p:spTree>
    <p:extLst>
      <p:ext uri="{BB962C8B-B14F-4D97-AF65-F5344CB8AC3E}">
        <p14:creationId xmlns:p14="http://schemas.microsoft.com/office/powerpoint/2010/main" val="4287577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0353"/>
          </a:xfrm>
        </p:spPr>
        <p:txBody>
          <a:bodyPr>
            <a:normAutofit/>
          </a:bodyPr>
          <a:lstStyle/>
          <a:p>
            <a:pPr algn="r"/>
            <a:r>
              <a:rPr lang="ar-IQ" sz="4000" b="1" u="sng" dirty="0" smtClean="0"/>
              <a:t>الحالة الثانية</a:t>
            </a:r>
            <a:endParaRPr lang="en-US" sz="4000" dirty="0"/>
          </a:p>
        </p:txBody>
      </p:sp>
      <p:sp>
        <p:nvSpPr>
          <p:cNvPr id="3" name="Content Placeholder 2"/>
          <p:cNvSpPr>
            <a:spLocks noGrp="1"/>
          </p:cNvSpPr>
          <p:nvPr>
            <p:ph idx="1"/>
          </p:nvPr>
        </p:nvSpPr>
        <p:spPr>
          <a:xfrm>
            <a:off x="1085850" y="1704975"/>
            <a:ext cx="10407649" cy="3777622"/>
          </a:xfrm>
        </p:spPr>
        <p:txBody>
          <a:bodyPr/>
          <a:lstStyle/>
          <a:p>
            <a:pPr algn="r" rtl="1"/>
            <a:r>
              <a:rPr lang="ar-IQ" sz="3200" dirty="0" smtClean="0"/>
              <a:t>استعمال </a:t>
            </a:r>
            <a:r>
              <a:rPr lang="ar-IQ" sz="3200" dirty="0"/>
              <a:t>جهازي تسوية مع  مسطرة أو مسطرتين يتم وضع  جهاز بالقرب من النقطة الأولى والآخر قرب النقطة الثانية وباستعمال مسطرتين لأنه يقلل الوقت اللازم للقراءة ومن ثم يتم إيجاد الفرق الحقيقي في المنسوب بين النقطتين كما في الحالة الأولى .</a:t>
            </a:r>
            <a:endParaRPr lang="en-US" sz="3200" dirty="0"/>
          </a:p>
          <a:p>
            <a:pPr algn="r" rtl="1"/>
            <a:endParaRPr lang="en-US" dirty="0"/>
          </a:p>
        </p:txBody>
      </p:sp>
      <mc:AlternateContent xmlns:mc="http://schemas.openxmlformats.org/markup-compatibility/2006" xmlns:a14="http://schemas.microsoft.com/office/drawing/2010/main">
        <mc:Choice Requires="a14">
          <p:sp>
            <p:nvSpPr>
              <p:cNvPr id="4" name="Content Placeholder 2"/>
              <p:cNvSpPr txBox="1">
                <a:spLocks/>
              </p:cNvSpPr>
              <p:nvPr/>
            </p:nvSpPr>
            <p:spPr>
              <a:xfrm>
                <a:off x="3082128" y="4780920"/>
                <a:ext cx="6329363" cy="131762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14:m>
                  <m:oMathPara xmlns:m="http://schemas.openxmlformats.org/officeDocument/2006/math">
                    <m:oMathParaPr>
                      <m:jc m:val="centerGroup"/>
                    </m:oMathParaPr>
                    <m:oMath xmlns:m="http://schemas.openxmlformats.org/officeDocument/2006/math">
                      <m:r>
                        <a:rPr lang="en-US" sz="5400" b="1" i="1" smtClean="0">
                          <a:latin typeface="Cambria Math" panose="02040503050406030204" pitchFamily="18" charset="0"/>
                        </a:rPr>
                        <m:t>𝒅</m:t>
                      </m:r>
                      <m:r>
                        <a:rPr lang="en-US" sz="5400" b="1" i="1" smtClean="0">
                          <a:latin typeface="Cambria Math" panose="02040503050406030204" pitchFamily="18" charset="0"/>
                        </a:rPr>
                        <m:t>=</m:t>
                      </m:r>
                      <m:box>
                        <m:boxPr>
                          <m:ctrlPr>
                            <a:rPr lang="en-US" sz="5400" b="1" i="1">
                              <a:latin typeface="Cambria Math" panose="02040503050406030204" pitchFamily="18" charset="0"/>
                            </a:rPr>
                          </m:ctrlPr>
                        </m:boxPr>
                        <m:e>
                          <m:argPr>
                            <m:argSz m:val="-1"/>
                          </m:argPr>
                          <m:f>
                            <m:fPr>
                              <m:ctrlPr>
                                <a:rPr lang="en-US" sz="5400" b="1" i="1">
                                  <a:latin typeface="Cambria Math" panose="02040503050406030204" pitchFamily="18" charset="0"/>
                                </a:rPr>
                              </m:ctrlPr>
                            </m:fPr>
                            <m:num>
                              <m:d>
                                <m:dPr>
                                  <m:ctrlPr>
                                    <a:rPr lang="en-US" sz="5400" b="1" i="1">
                                      <a:latin typeface="Cambria Math" panose="02040503050406030204" pitchFamily="18" charset="0"/>
                                    </a:rPr>
                                  </m:ctrlPr>
                                </m:dPr>
                                <m:e>
                                  <m:sSub>
                                    <m:sSubPr>
                                      <m:ctrlPr>
                                        <a:rPr lang="en-US" sz="5400" b="1" i="1">
                                          <a:latin typeface="Cambria Math" panose="02040503050406030204" pitchFamily="18" charset="0"/>
                                        </a:rPr>
                                      </m:ctrlPr>
                                    </m:sSubPr>
                                    <m:e>
                                      <m:r>
                                        <a:rPr lang="en-US" sz="5400" b="1" i="1">
                                          <a:latin typeface="Cambria Math" panose="02040503050406030204" pitchFamily="18" charset="0"/>
                                        </a:rPr>
                                        <m:t>𝒂</m:t>
                                      </m:r>
                                    </m:e>
                                    <m:sub>
                                      <m:r>
                                        <a:rPr lang="en-US" sz="5400" b="1" i="1">
                                          <a:latin typeface="Cambria Math" panose="02040503050406030204" pitchFamily="18" charset="0"/>
                                        </a:rPr>
                                        <m:t>𝟏</m:t>
                                      </m:r>
                                    </m:sub>
                                  </m:sSub>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𝒃</m:t>
                                      </m:r>
                                    </m:e>
                                    <m:sub>
                                      <m:r>
                                        <a:rPr lang="en-US" sz="5400" b="1" i="1">
                                          <a:latin typeface="Cambria Math" panose="02040503050406030204" pitchFamily="18" charset="0"/>
                                        </a:rPr>
                                        <m:t>𝟏</m:t>
                                      </m:r>
                                    </m:sub>
                                  </m:sSub>
                                </m:e>
                              </m:d>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𝒂</m:t>
                                  </m:r>
                                </m:e>
                                <m:sub>
                                  <m:r>
                                    <a:rPr lang="en-US" sz="5400" b="1" i="1">
                                      <a:latin typeface="Cambria Math" panose="02040503050406030204" pitchFamily="18" charset="0"/>
                                    </a:rPr>
                                    <m:t>𝟐</m:t>
                                  </m:r>
                                </m:sub>
                              </m:sSub>
                              <m:r>
                                <a:rPr lang="en-US" sz="5400" b="1" i="1">
                                  <a:latin typeface="Cambria Math" panose="02040503050406030204" pitchFamily="18" charset="0"/>
                                </a:rPr>
                                <m:t>−</m:t>
                              </m:r>
                              <m:sSub>
                                <m:sSubPr>
                                  <m:ctrlPr>
                                    <a:rPr lang="en-US" sz="5400" b="1" i="1">
                                      <a:latin typeface="Cambria Math" panose="02040503050406030204" pitchFamily="18" charset="0"/>
                                    </a:rPr>
                                  </m:ctrlPr>
                                </m:sSubPr>
                                <m:e>
                                  <m:r>
                                    <a:rPr lang="en-US" sz="5400" b="1" i="1">
                                      <a:latin typeface="Cambria Math" panose="02040503050406030204" pitchFamily="18" charset="0"/>
                                    </a:rPr>
                                    <m:t>𝒃</m:t>
                                  </m:r>
                                </m:e>
                                <m:sub>
                                  <m:r>
                                    <a:rPr lang="en-US" sz="5400" b="1" i="1">
                                      <a:latin typeface="Cambria Math" panose="02040503050406030204" pitchFamily="18" charset="0"/>
                                    </a:rPr>
                                    <m:t>𝟐</m:t>
                                  </m:r>
                                </m:sub>
                              </m:sSub>
                              <m:r>
                                <a:rPr lang="en-US" sz="5400" b="1" i="1">
                                  <a:latin typeface="Cambria Math" panose="02040503050406030204" pitchFamily="18" charset="0"/>
                                </a:rPr>
                                <m:t>)</m:t>
                              </m:r>
                            </m:num>
                            <m:den>
                              <m:r>
                                <a:rPr lang="en-US" sz="5400" b="1" i="1">
                                  <a:latin typeface="Cambria Math" panose="02040503050406030204" pitchFamily="18" charset="0"/>
                                </a:rPr>
                                <m:t>𝟐</m:t>
                              </m:r>
                            </m:den>
                          </m:f>
                        </m:e>
                      </m:box>
                    </m:oMath>
                  </m:oMathPara>
                </a14:m>
                <a:endParaRPr lang="en-US" sz="5400" dirty="0"/>
              </a:p>
            </p:txBody>
          </p:sp>
        </mc:Choice>
        <mc:Fallback xmlns="">
          <p:sp>
            <p:nvSpPr>
              <p:cNvPr id="4" name="Content Placeholder 2"/>
              <p:cNvSpPr txBox="1">
                <a:spLocks noRot="1" noChangeAspect="1" noMove="1" noResize="1" noEditPoints="1" noAdjustHandles="1" noChangeArrowheads="1" noChangeShapeType="1" noTextEdit="1"/>
              </p:cNvSpPr>
              <p:nvPr/>
            </p:nvSpPr>
            <p:spPr>
              <a:xfrm>
                <a:off x="3082128" y="4780920"/>
                <a:ext cx="6329363" cy="1317625"/>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42895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3215"/>
          </a:xfrm>
        </p:spPr>
        <p:txBody>
          <a:bodyPr>
            <a:normAutofit/>
          </a:bodyPr>
          <a:lstStyle/>
          <a:p>
            <a:pPr algn="r"/>
            <a:r>
              <a:rPr lang="ar-IQ" sz="4000" b="1" u="sng" dirty="0" smtClean="0"/>
              <a:t>الحالة الثالثة</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57263" y="1604962"/>
                <a:ext cx="10218736" cy="4581526"/>
              </a:xfrm>
            </p:spPr>
            <p:txBody>
              <a:bodyPr>
                <a:normAutofit lnSpcReduction="10000"/>
              </a:bodyPr>
              <a:lstStyle/>
              <a:p>
                <a:pPr algn="r" rtl="1"/>
                <a:r>
                  <a:rPr lang="ar-IQ" sz="3200" dirty="0" smtClean="0"/>
                  <a:t>استعمال </a:t>
                </a:r>
                <a:r>
                  <a:rPr lang="ar-IQ" sz="3200" dirty="0"/>
                  <a:t>جهازي تسوية ومسطرتين ( المسافة تزيد  عن 250م) يتم وضع  جهاز بالقرب من النقطة الأولى والآخر قرب النقطة الثانية وباستعمال مسطرتين لأنه يقلل الوقت اللازم للقراءة ويتم اخذ القراءات من الجهازين ولكن ( </a:t>
                </a:r>
                <a:r>
                  <a:rPr lang="en-US" sz="3200" dirty="0"/>
                  <a:t>a</a:t>
                </a:r>
                <a:r>
                  <a:rPr lang="en-US" sz="3200" baseline="-25000" dirty="0"/>
                  <a:t>1</a:t>
                </a:r>
                <a:r>
                  <a:rPr lang="en-US" sz="3200" dirty="0"/>
                  <a:t> , b</a:t>
                </a:r>
                <a:r>
                  <a:rPr lang="en-US" sz="3200" baseline="-25000" dirty="0"/>
                  <a:t>1</a:t>
                </a:r>
                <a:r>
                  <a:rPr lang="en-US" sz="3200" dirty="0"/>
                  <a:t> , a</a:t>
                </a:r>
                <a:r>
                  <a:rPr lang="en-US" sz="3200" baseline="-25000" dirty="0"/>
                  <a:t>2</a:t>
                </a:r>
                <a:r>
                  <a:rPr lang="en-US" sz="3200" dirty="0"/>
                  <a:t> , b</a:t>
                </a:r>
                <a:r>
                  <a:rPr lang="en-US" sz="3200" baseline="-25000" dirty="0"/>
                  <a:t>2</a:t>
                </a:r>
                <a:r>
                  <a:rPr lang="ar-IQ" sz="3200" dirty="0"/>
                  <a:t> ) ومن ثم يتم تبديل مكان الجهازين الواحد مكان الاخر واخذ القراءات (</a:t>
                </a:r>
                <a:r>
                  <a:rPr lang="en-US" sz="3200" dirty="0"/>
                  <a:t>a</a:t>
                </a:r>
                <a:r>
                  <a:rPr lang="en-US" sz="3200" baseline="-25000" dirty="0"/>
                  <a:t>3</a:t>
                </a:r>
                <a:r>
                  <a:rPr lang="en-US" sz="3200" dirty="0"/>
                  <a:t> , b</a:t>
                </a:r>
                <a:r>
                  <a:rPr lang="en-US" sz="3200" baseline="-25000" dirty="0"/>
                  <a:t>3</a:t>
                </a:r>
                <a:r>
                  <a:rPr lang="en-US" sz="3200" dirty="0"/>
                  <a:t> , a</a:t>
                </a:r>
                <a:r>
                  <a:rPr lang="en-US" sz="3200" baseline="-25000" dirty="0"/>
                  <a:t>4</a:t>
                </a:r>
                <a:r>
                  <a:rPr lang="en-US" sz="3200" dirty="0"/>
                  <a:t> , b</a:t>
                </a:r>
                <a:r>
                  <a:rPr lang="en-US" sz="3200" baseline="-25000" dirty="0"/>
                  <a:t>4</a:t>
                </a:r>
                <a:r>
                  <a:rPr lang="ar-IQ" sz="3200" dirty="0"/>
                  <a:t>) وثم إيجاد الفرق الحقيقي </a:t>
                </a:r>
                <a:r>
                  <a:rPr lang="en-US" sz="3200" dirty="0"/>
                  <a:t>(d)</a:t>
                </a:r>
                <a:r>
                  <a:rPr lang="ar-IQ" sz="3200" dirty="0"/>
                  <a:t> في المنسوب بين النقطتين .</a:t>
                </a:r>
                <a:endParaRPr lang="en-US" sz="3200" dirty="0"/>
              </a:p>
              <a:p>
                <a:endParaRPr lang="en-US" dirty="0" smtClean="0"/>
              </a:p>
              <a:p>
                <a:pPr marL="0" indent="0">
                  <a:buNone/>
                </a:pPr>
                <a14:m>
                  <m:oMathPara xmlns:m="http://schemas.openxmlformats.org/officeDocument/2006/math">
                    <m:oMathParaPr>
                      <m:jc m:val="centerGroup"/>
                    </m:oMathParaPr>
                    <m:oMath xmlns:m="http://schemas.openxmlformats.org/officeDocument/2006/math">
                      <m:r>
                        <a:rPr lang="en-US" sz="4000" i="1">
                          <a:latin typeface="Cambria Math" panose="02040503050406030204" pitchFamily="18" charset="0"/>
                        </a:rPr>
                        <m:t>𝑑</m:t>
                      </m:r>
                      <m:r>
                        <a:rPr lang="en-US" sz="4000" i="1">
                          <a:latin typeface="Cambria Math" panose="02040503050406030204" pitchFamily="18" charset="0"/>
                        </a:rPr>
                        <m:t>=</m:t>
                      </m:r>
                      <m:box>
                        <m:boxPr>
                          <m:ctrlPr>
                            <a:rPr lang="en-US" sz="4000" i="1">
                              <a:latin typeface="Cambria Math" panose="02040503050406030204" pitchFamily="18" charset="0"/>
                            </a:rPr>
                          </m:ctrlPr>
                        </m:boxPr>
                        <m:e>
                          <m:argPr>
                            <m:argSz m:val="-1"/>
                          </m:argPr>
                          <m:f>
                            <m:fPr>
                              <m:ctrlPr>
                                <a:rPr lang="en-US" sz="4000" i="1">
                                  <a:latin typeface="Cambria Math" panose="02040503050406030204" pitchFamily="18" charset="0"/>
                                </a:rPr>
                              </m:ctrlPr>
                            </m:fPr>
                            <m:num>
                              <m:d>
                                <m:dPr>
                                  <m:ctrlPr>
                                    <a:rPr lang="en-US" sz="4000" i="1">
                                      <a:latin typeface="Cambria Math" panose="02040503050406030204" pitchFamily="18" charset="0"/>
                                    </a:rPr>
                                  </m:ctrlPr>
                                </m:dPr>
                                <m:e>
                                  <m:sSub>
                                    <m:sSubPr>
                                      <m:ctrlPr>
                                        <a:rPr lang="en-US" sz="4000" i="1">
                                          <a:latin typeface="Cambria Math" panose="02040503050406030204" pitchFamily="18" charset="0"/>
                                        </a:rPr>
                                      </m:ctrlPr>
                                    </m:sSubPr>
                                    <m:e>
                                      <m:r>
                                        <a:rPr lang="en-US" sz="4000" i="1">
                                          <a:latin typeface="Cambria Math" panose="02040503050406030204" pitchFamily="18" charset="0"/>
                                        </a:rPr>
                                        <m:t>𝑎</m:t>
                                      </m:r>
                                    </m:e>
                                    <m:sub>
                                      <m:r>
                                        <a:rPr lang="en-US" sz="4000" i="1">
                                          <a:latin typeface="Cambria Math" panose="02040503050406030204" pitchFamily="18" charset="0"/>
                                        </a:rPr>
                                        <m:t>1</m:t>
                                      </m:r>
                                    </m:sub>
                                  </m:sSub>
                                  <m:r>
                                    <a:rPr lang="en-US" sz="4000" i="1">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𝑏</m:t>
                                      </m:r>
                                    </m:e>
                                    <m:sub>
                                      <m:r>
                                        <a:rPr lang="en-US" sz="4000" i="1">
                                          <a:latin typeface="Cambria Math" panose="02040503050406030204" pitchFamily="18" charset="0"/>
                                        </a:rPr>
                                        <m:t>1</m:t>
                                      </m:r>
                                    </m:sub>
                                  </m:sSub>
                                </m:e>
                              </m:d>
                              <m:r>
                                <a:rPr lang="en-US" sz="4000" i="1">
                                  <a:latin typeface="Cambria Math" panose="02040503050406030204" pitchFamily="18" charset="0"/>
                                </a:rPr>
                                <m:t>+</m:t>
                              </m:r>
                              <m:d>
                                <m:dPr>
                                  <m:ctrlPr>
                                    <a:rPr lang="en-US" sz="4000" i="1">
                                      <a:latin typeface="Cambria Math" panose="02040503050406030204" pitchFamily="18" charset="0"/>
                                    </a:rPr>
                                  </m:ctrlPr>
                                </m:dPr>
                                <m:e>
                                  <m:sSub>
                                    <m:sSubPr>
                                      <m:ctrlPr>
                                        <a:rPr lang="en-US" sz="4000" i="1">
                                          <a:latin typeface="Cambria Math" panose="02040503050406030204" pitchFamily="18" charset="0"/>
                                        </a:rPr>
                                      </m:ctrlPr>
                                    </m:sSubPr>
                                    <m:e>
                                      <m:r>
                                        <a:rPr lang="en-US" sz="4000" i="1">
                                          <a:latin typeface="Cambria Math" panose="02040503050406030204" pitchFamily="18" charset="0"/>
                                        </a:rPr>
                                        <m:t>𝑎</m:t>
                                      </m:r>
                                    </m:e>
                                    <m:sub>
                                      <m:r>
                                        <a:rPr lang="en-US" sz="4000" i="1">
                                          <a:latin typeface="Cambria Math" panose="02040503050406030204" pitchFamily="18" charset="0"/>
                                        </a:rPr>
                                        <m:t>2</m:t>
                                      </m:r>
                                    </m:sub>
                                  </m:sSub>
                                  <m:r>
                                    <a:rPr lang="en-US" sz="4000" i="1">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𝑏</m:t>
                                      </m:r>
                                    </m:e>
                                    <m:sub>
                                      <m:r>
                                        <a:rPr lang="en-US" sz="4000" i="1">
                                          <a:latin typeface="Cambria Math" panose="02040503050406030204" pitchFamily="18" charset="0"/>
                                        </a:rPr>
                                        <m:t>2</m:t>
                                      </m:r>
                                    </m:sub>
                                  </m:sSub>
                                </m:e>
                              </m:d>
                              <m:r>
                                <a:rPr lang="en-US" sz="4000" i="1">
                                  <a:latin typeface="Cambria Math" panose="02040503050406030204" pitchFamily="18" charset="0"/>
                                </a:rPr>
                                <m:t>+</m:t>
                              </m:r>
                              <m:d>
                                <m:dPr>
                                  <m:ctrlPr>
                                    <a:rPr lang="en-US" sz="4000" i="1">
                                      <a:latin typeface="Cambria Math" panose="02040503050406030204" pitchFamily="18" charset="0"/>
                                    </a:rPr>
                                  </m:ctrlPr>
                                </m:dPr>
                                <m:e>
                                  <m:sSub>
                                    <m:sSubPr>
                                      <m:ctrlPr>
                                        <a:rPr lang="en-US" sz="4000" i="1">
                                          <a:latin typeface="Cambria Math" panose="02040503050406030204" pitchFamily="18" charset="0"/>
                                        </a:rPr>
                                      </m:ctrlPr>
                                    </m:sSubPr>
                                    <m:e>
                                      <m:r>
                                        <a:rPr lang="en-US" sz="4000" i="1">
                                          <a:latin typeface="Cambria Math" panose="02040503050406030204" pitchFamily="18" charset="0"/>
                                        </a:rPr>
                                        <m:t>𝑎</m:t>
                                      </m:r>
                                    </m:e>
                                    <m:sub>
                                      <m:r>
                                        <a:rPr lang="en-US" sz="4000" i="1">
                                          <a:latin typeface="Cambria Math" panose="02040503050406030204" pitchFamily="18" charset="0"/>
                                        </a:rPr>
                                        <m:t>3</m:t>
                                      </m:r>
                                    </m:sub>
                                  </m:sSub>
                                  <m:r>
                                    <a:rPr lang="en-US" sz="4000" i="1">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𝑏</m:t>
                                      </m:r>
                                    </m:e>
                                    <m:sub>
                                      <m:r>
                                        <a:rPr lang="en-US" sz="4000" i="1">
                                          <a:latin typeface="Cambria Math" panose="02040503050406030204" pitchFamily="18" charset="0"/>
                                        </a:rPr>
                                        <m:t>3</m:t>
                                      </m:r>
                                    </m:sub>
                                  </m:sSub>
                                </m:e>
                              </m:d>
                              <m:r>
                                <a:rPr lang="en-US" sz="4000" i="1">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𝑎</m:t>
                                  </m:r>
                                </m:e>
                                <m:sub>
                                  <m:r>
                                    <a:rPr lang="en-US" sz="4000" i="1">
                                      <a:latin typeface="Cambria Math" panose="02040503050406030204" pitchFamily="18" charset="0"/>
                                    </a:rPr>
                                    <m:t>4</m:t>
                                  </m:r>
                                </m:sub>
                              </m:sSub>
                              <m:r>
                                <a:rPr lang="en-US" sz="4000" i="1">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𝑏</m:t>
                                  </m:r>
                                </m:e>
                                <m:sub>
                                  <m:r>
                                    <a:rPr lang="en-US" sz="4000" i="1">
                                      <a:latin typeface="Cambria Math" panose="02040503050406030204" pitchFamily="18" charset="0"/>
                                    </a:rPr>
                                    <m:t>4</m:t>
                                  </m:r>
                                </m:sub>
                              </m:sSub>
                              <m:r>
                                <a:rPr lang="en-US" sz="4000" i="1">
                                  <a:latin typeface="Cambria Math" panose="02040503050406030204" pitchFamily="18" charset="0"/>
                                </a:rPr>
                                <m:t>)</m:t>
                              </m:r>
                            </m:num>
                            <m:den>
                              <m:r>
                                <a:rPr lang="en-US" sz="4000" i="1">
                                  <a:latin typeface="Cambria Math" panose="02040503050406030204" pitchFamily="18" charset="0"/>
                                </a:rPr>
                                <m:t>2</m:t>
                              </m:r>
                            </m:den>
                          </m:f>
                        </m:e>
                      </m:box>
                    </m:oMath>
                  </m:oMathPara>
                </a14:m>
                <a:endParaRPr lang="en-US" sz="4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57263" y="1604962"/>
                <a:ext cx="10218736" cy="4581526"/>
              </a:xfrm>
              <a:blipFill rotWithShape="0">
                <a:blip r:embed="rId2"/>
                <a:stretch>
                  <a:fillRect l="-2267" t="-2793" r="-1492"/>
                </a:stretch>
              </a:blipFill>
            </p:spPr>
            <p:txBody>
              <a:bodyPr/>
              <a:lstStyle/>
              <a:p>
                <a:r>
                  <a:rPr lang="en-US">
                    <a:noFill/>
                  </a:rPr>
                  <a:t> </a:t>
                </a:r>
              </a:p>
            </p:txBody>
          </p:sp>
        </mc:Fallback>
      </mc:AlternateContent>
    </p:spTree>
    <p:extLst>
      <p:ext uri="{BB962C8B-B14F-4D97-AF65-F5344CB8AC3E}">
        <p14:creationId xmlns:p14="http://schemas.microsoft.com/office/powerpoint/2010/main" val="341877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9" y="496888"/>
            <a:ext cx="10510837" cy="3289300"/>
          </a:xfrm>
        </p:spPr>
        <p:txBody>
          <a:bodyPr>
            <a:normAutofit fontScale="92500" lnSpcReduction="10000"/>
          </a:bodyPr>
          <a:lstStyle/>
          <a:p>
            <a:pPr algn="r" rtl="1"/>
            <a:r>
              <a:rPr lang="ar-IQ" sz="3200" dirty="0"/>
              <a:t>مثال : عند التسوية بين نقطتين (</a:t>
            </a:r>
            <a:r>
              <a:rPr lang="en-US" sz="3200" dirty="0"/>
              <a:t>A</a:t>
            </a:r>
            <a:r>
              <a:rPr lang="ar-IQ" sz="3200" dirty="0"/>
              <a:t>) و (</a:t>
            </a:r>
            <a:r>
              <a:rPr lang="en-US" sz="3200" dirty="0"/>
              <a:t>B</a:t>
            </a:r>
            <a:r>
              <a:rPr lang="ar-IQ" sz="3200" dirty="0"/>
              <a:t>) على ضفاف نهر متقابلة ، تم تثبيت جهاز التسوية بالقرب من (</a:t>
            </a:r>
            <a:r>
              <a:rPr lang="en-US" sz="3200" dirty="0"/>
              <a:t>A</a:t>
            </a:r>
            <a:r>
              <a:rPr lang="ar-IQ" sz="3200" dirty="0"/>
              <a:t>) وكان قراءة المسطرة على الموقع (</a:t>
            </a:r>
            <a:r>
              <a:rPr lang="en-US" sz="3200" dirty="0"/>
              <a:t>A</a:t>
            </a:r>
            <a:r>
              <a:rPr lang="ar-IQ" sz="3200" dirty="0"/>
              <a:t>) و (</a:t>
            </a:r>
            <a:r>
              <a:rPr lang="en-US" sz="3200" dirty="0"/>
              <a:t>B</a:t>
            </a:r>
            <a:r>
              <a:rPr lang="ar-IQ" sz="3200" dirty="0"/>
              <a:t>) هي (2.243 و 3.391) على التوالي. ثم تم تحريك وتثبيت جهاز التسوية بالقرب من الموقع (</a:t>
            </a:r>
            <a:r>
              <a:rPr lang="en-US" sz="3200" dirty="0"/>
              <a:t>B</a:t>
            </a:r>
            <a:r>
              <a:rPr lang="ar-IQ" sz="3200" dirty="0"/>
              <a:t>) وكانت قراءة المسطرة على الموقع (</a:t>
            </a:r>
            <a:r>
              <a:rPr lang="en-US" sz="3200" dirty="0"/>
              <a:t>A</a:t>
            </a:r>
            <a:r>
              <a:rPr lang="ar-IQ" sz="3200" dirty="0"/>
              <a:t>) و (</a:t>
            </a:r>
            <a:r>
              <a:rPr lang="en-US" sz="3200" dirty="0"/>
              <a:t>B</a:t>
            </a:r>
            <a:r>
              <a:rPr lang="ar-IQ" sz="3200" dirty="0"/>
              <a:t>) هي (1.889 ، 3.041) على التوالي . أوجد الفرق الحقيقي للمستوى (</a:t>
            </a:r>
            <a:r>
              <a:rPr lang="en-US" sz="3200" dirty="0"/>
              <a:t>A</a:t>
            </a:r>
            <a:r>
              <a:rPr lang="ar-IQ" sz="3200" dirty="0"/>
              <a:t>) و (</a:t>
            </a:r>
            <a:r>
              <a:rPr lang="en-US" sz="3200" dirty="0"/>
              <a:t>B</a:t>
            </a:r>
            <a:r>
              <a:rPr lang="ar-IQ" sz="3200" dirty="0"/>
              <a:t>) و </a:t>
            </a:r>
            <a:r>
              <a:rPr lang="en-US" sz="3200" dirty="0"/>
              <a:t>R.L</a:t>
            </a:r>
            <a:r>
              <a:rPr lang="ar-IQ" sz="3200" dirty="0"/>
              <a:t> للنقطة (</a:t>
            </a:r>
            <a:r>
              <a:rPr lang="en-US" sz="3200" dirty="0"/>
              <a:t>B</a:t>
            </a:r>
            <a:r>
              <a:rPr lang="ar-IQ" sz="3200" dirty="0"/>
              <a:t>) إذا كانت </a:t>
            </a:r>
            <a:r>
              <a:rPr lang="en-US" sz="3200" dirty="0"/>
              <a:t>RL</a:t>
            </a:r>
            <a:r>
              <a:rPr lang="ar-IQ" sz="3200" dirty="0"/>
              <a:t> النقطة (</a:t>
            </a:r>
            <a:r>
              <a:rPr lang="en-US" sz="3200" dirty="0"/>
              <a:t>A</a:t>
            </a:r>
            <a:r>
              <a:rPr lang="ar-IQ" sz="3200" dirty="0"/>
              <a:t>) تساوي (100</a:t>
            </a:r>
            <a:r>
              <a:rPr lang="ar-IQ" sz="3200" dirty="0" smtClean="0"/>
              <a:t>)؟</a:t>
            </a:r>
            <a:endParaRPr lang="en-US" sz="3200" dirty="0"/>
          </a:p>
        </p:txBody>
      </p:sp>
      <p:pic>
        <p:nvPicPr>
          <p:cNvPr id="4" name="صورة 15"/>
          <p:cNvPicPr/>
          <p:nvPr/>
        </p:nvPicPr>
        <p:blipFill>
          <a:blip r:embed="rId2"/>
          <a:stretch>
            <a:fillRect/>
          </a:stretch>
        </p:blipFill>
        <p:spPr>
          <a:xfrm>
            <a:off x="2555079" y="3929063"/>
            <a:ext cx="7686675" cy="2828925"/>
          </a:xfrm>
          <a:prstGeom prst="rect">
            <a:avLst/>
          </a:prstGeom>
          <a:ln>
            <a:solidFill>
              <a:sysClr val="windowText" lastClr="000000"/>
            </a:solidFill>
          </a:ln>
        </p:spPr>
      </p:pic>
    </p:spTree>
    <p:extLst>
      <p:ext uri="{BB962C8B-B14F-4D97-AF65-F5344CB8AC3E}">
        <p14:creationId xmlns:p14="http://schemas.microsoft.com/office/powerpoint/2010/main" val="139128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108</TotalTime>
  <Words>661</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Andalus</vt:lpstr>
      <vt:lpstr>Arial</vt:lpstr>
      <vt:lpstr>Calibri</vt:lpstr>
      <vt:lpstr>Cambria Math</vt:lpstr>
      <vt:lpstr>Century Gothic</vt:lpstr>
      <vt:lpstr>Tahoma</vt:lpstr>
      <vt:lpstr>Times New Roman</vt:lpstr>
      <vt:lpstr>Wingdings 3</vt:lpstr>
      <vt:lpstr>Wisp</vt:lpstr>
      <vt:lpstr>مادة تسوية وتعديل الاراضي</vt:lpstr>
      <vt:lpstr>PowerPoint Presentation</vt:lpstr>
      <vt:lpstr>أنواع التسوية المباشرة Types of Direct leveling  </vt:lpstr>
      <vt:lpstr>التسوية المتبادلة أو العكسية Reciprocal levelling </vt:lpstr>
      <vt:lpstr>الحالة الأولى</vt:lpstr>
      <vt:lpstr>PowerPoint Presentation</vt:lpstr>
      <vt:lpstr>الحالة الثانية</vt:lpstr>
      <vt:lpstr>الحالة الثالثة</vt:lpstr>
      <vt:lpstr>PowerPoint Presentation</vt:lpstr>
      <vt:lpstr>PowerPoint Presentation</vt:lpstr>
      <vt:lpstr>PowerPoint Presentation</vt:lpstr>
      <vt:lpstr>شكرا لحسن الاصغاء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التسوية المباشرة     Types of Direct leveling  </dc:title>
  <dc:creator>husam</dc:creator>
  <cp:lastModifiedBy>husam</cp:lastModifiedBy>
  <cp:revision>26</cp:revision>
  <dcterms:created xsi:type="dcterms:W3CDTF">2021-05-21T12:09:42Z</dcterms:created>
  <dcterms:modified xsi:type="dcterms:W3CDTF">2022-03-13T20:35:06Z</dcterms:modified>
</cp:coreProperties>
</file>